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39"/>
  </p:notesMasterIdLst>
  <p:handoutMasterIdLst>
    <p:handoutMasterId r:id="rId40"/>
  </p:handoutMasterIdLst>
  <p:sldIdLst>
    <p:sldId id="281" r:id="rId2"/>
    <p:sldId id="312" r:id="rId3"/>
    <p:sldId id="360" r:id="rId4"/>
    <p:sldId id="289" r:id="rId5"/>
    <p:sldId id="358" r:id="rId6"/>
    <p:sldId id="292" r:id="rId7"/>
    <p:sldId id="293" r:id="rId8"/>
    <p:sldId id="319" r:id="rId9"/>
    <p:sldId id="320" r:id="rId10"/>
    <p:sldId id="321" r:id="rId11"/>
    <p:sldId id="323" r:id="rId12"/>
    <p:sldId id="344" r:id="rId13"/>
    <p:sldId id="373" r:id="rId14"/>
    <p:sldId id="374" r:id="rId15"/>
    <p:sldId id="375" r:id="rId16"/>
    <p:sldId id="430" r:id="rId17"/>
    <p:sldId id="446" r:id="rId18"/>
    <p:sldId id="387" r:id="rId19"/>
    <p:sldId id="388" r:id="rId20"/>
    <p:sldId id="441" r:id="rId21"/>
    <p:sldId id="392" r:id="rId22"/>
    <p:sldId id="394" r:id="rId23"/>
    <p:sldId id="395" r:id="rId24"/>
    <p:sldId id="396" r:id="rId25"/>
    <p:sldId id="397" r:id="rId26"/>
    <p:sldId id="398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43" r:id="rId36"/>
    <p:sldId id="445" r:id="rId37"/>
    <p:sldId id="409" r:id="rId38"/>
  </p:sldIdLst>
  <p:sldSz cx="9144000" cy="6858000" type="screen4x3"/>
  <p:notesSz cx="6881813" cy="95885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6600"/>
    <a:srgbClr val="FF3300"/>
    <a:srgbClr val="000000"/>
    <a:srgbClr val="00FF00"/>
    <a:srgbClr val="FF0000"/>
    <a:srgbClr val="AE0602"/>
    <a:srgbClr val="FFFF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ue\Documenti\My%20Dropbox\Laboratorio\ANALISI\Bozza%20presentazione\Prospetto%20produttori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ue\Documenti\My%20Dropbox\Laboratorio\ANALISI\Bozza%20presentazione\Bozza%20presentazion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ue\Documenti\My%20Dropbox\Laboratorio\ANALISI\Bozza%20presentazione\Prospetto%20produttori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Due\Documenti\My%20Dropbox\Laboratorio\ANALISI\Bozza%20presentazione\Bozza%20presentazione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ue\Documenti\My%20Dropbox\Laboratorio\ANALISI\Bozza%20presentazione\Prospetto%20produttori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Due\Documenti\My%20Dropbox\Laboratorio\ANALISI\Bozza%20presentazione\Bozza%20presentazione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cloro % tq 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80382501047311E-2"/>
          <c:y val="0.21296952854155271"/>
          <c:w val="0.92955389126847765"/>
          <c:h val="0.54088003705419474"/>
        </c:manualLayout>
      </c:layout>
      <c:lineChart>
        <c:grouping val="standard"/>
        <c:ser>
          <c:idx val="0"/>
          <c:order val="0"/>
          <c:tx>
            <c:strRef>
              <c:f>Sole!$C$2</c:f>
              <c:strCache>
                <c:ptCount val="1"/>
                <c:pt idx="0">
                  <c:v>cloro % tq</c:v>
                </c:pt>
              </c:strCache>
            </c:strRef>
          </c:tx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Sole!$C$3:$C$89</c:f>
              <c:numCache>
                <c:formatCode>0.00</c:formatCode>
                <c:ptCount val="87"/>
                <c:pt idx="0">
                  <c:v>0.41000000000000031</c:v>
                </c:pt>
                <c:pt idx="1">
                  <c:v>0.54</c:v>
                </c:pt>
                <c:pt idx="2">
                  <c:v>0.64000000000000179</c:v>
                </c:pt>
                <c:pt idx="3">
                  <c:v>0.25</c:v>
                </c:pt>
                <c:pt idx="4">
                  <c:v>0.36000000000000032</c:v>
                </c:pt>
                <c:pt idx="5">
                  <c:v>0.39511624569735787</c:v>
                </c:pt>
                <c:pt idx="6">
                  <c:v>0.36897376067080512</c:v>
                </c:pt>
                <c:pt idx="7">
                  <c:v>0.40647770601846406</c:v>
                </c:pt>
                <c:pt idx="8">
                  <c:v>0.51833487313049864</c:v>
                </c:pt>
                <c:pt idx="9">
                  <c:v>0.25</c:v>
                </c:pt>
                <c:pt idx="10">
                  <c:v>0.53</c:v>
                </c:pt>
                <c:pt idx="11">
                  <c:v>0.47000000000000008</c:v>
                </c:pt>
                <c:pt idx="12">
                  <c:v>0.30000000000000032</c:v>
                </c:pt>
                <c:pt idx="13">
                  <c:v>0.28000000000000008</c:v>
                </c:pt>
                <c:pt idx="14">
                  <c:v>0.5800000000000004</c:v>
                </c:pt>
                <c:pt idx="15">
                  <c:v>0.72000000000000064</c:v>
                </c:pt>
                <c:pt idx="16">
                  <c:v>0.5</c:v>
                </c:pt>
                <c:pt idx="17">
                  <c:v>0.24000000000000021</c:v>
                </c:pt>
                <c:pt idx="18">
                  <c:v>0.65000000000000191</c:v>
                </c:pt>
                <c:pt idx="19">
                  <c:v>0.73000000000000065</c:v>
                </c:pt>
                <c:pt idx="20">
                  <c:v>0.79</c:v>
                </c:pt>
                <c:pt idx="21">
                  <c:v>0.46</c:v>
                </c:pt>
                <c:pt idx="22">
                  <c:v>0.34000000000000025</c:v>
                </c:pt>
                <c:pt idx="23">
                  <c:v>0.75000000000000167</c:v>
                </c:pt>
                <c:pt idx="24">
                  <c:v>0.28000000000000008</c:v>
                </c:pt>
                <c:pt idx="25">
                  <c:v>0</c:v>
                </c:pt>
                <c:pt idx="26">
                  <c:v>0</c:v>
                </c:pt>
                <c:pt idx="27">
                  <c:v>0.32000000000000089</c:v>
                </c:pt>
                <c:pt idx="28">
                  <c:v>0.54</c:v>
                </c:pt>
                <c:pt idx="29">
                  <c:v>0.74000000000000155</c:v>
                </c:pt>
                <c:pt idx="30">
                  <c:v>0.31000000000000077</c:v>
                </c:pt>
                <c:pt idx="31">
                  <c:v>0.5</c:v>
                </c:pt>
                <c:pt idx="32">
                  <c:v>0.77000000000000135</c:v>
                </c:pt>
                <c:pt idx="33">
                  <c:v>0.56000000000000005</c:v>
                </c:pt>
                <c:pt idx="34">
                  <c:v>0.36000000000000032</c:v>
                </c:pt>
                <c:pt idx="35">
                  <c:v>0.56000000000000005</c:v>
                </c:pt>
                <c:pt idx="36">
                  <c:v>0.71000000000000063</c:v>
                </c:pt>
                <c:pt idx="37">
                  <c:v>0.31000000000000077</c:v>
                </c:pt>
                <c:pt idx="38">
                  <c:v>0.32000000000000089</c:v>
                </c:pt>
                <c:pt idx="39">
                  <c:v>0.55000000000000004</c:v>
                </c:pt>
                <c:pt idx="40">
                  <c:v>0.23</c:v>
                </c:pt>
                <c:pt idx="41">
                  <c:v>0.5900000000000003</c:v>
                </c:pt>
                <c:pt idx="42">
                  <c:v>0.43000000000000038</c:v>
                </c:pt>
                <c:pt idx="43">
                  <c:v>0.75000000000000167</c:v>
                </c:pt>
                <c:pt idx="44">
                  <c:v>0.29000000000000031</c:v>
                </c:pt>
                <c:pt idx="45">
                  <c:v>0.26</c:v>
                </c:pt>
                <c:pt idx="46">
                  <c:v>0.2</c:v>
                </c:pt>
                <c:pt idx="47">
                  <c:v>0.34000000000000025</c:v>
                </c:pt>
                <c:pt idx="48">
                  <c:v>0.61000000000000065</c:v>
                </c:pt>
                <c:pt idx="49">
                  <c:v>0.79</c:v>
                </c:pt>
                <c:pt idx="50">
                  <c:v>0.52</c:v>
                </c:pt>
                <c:pt idx="51">
                  <c:v>0.66000000000000203</c:v>
                </c:pt>
                <c:pt idx="52">
                  <c:v>0.38000000000000089</c:v>
                </c:pt>
                <c:pt idx="53">
                  <c:v>0</c:v>
                </c:pt>
                <c:pt idx="54">
                  <c:v>0</c:v>
                </c:pt>
                <c:pt idx="55">
                  <c:v>0.46</c:v>
                </c:pt>
                <c:pt idx="56">
                  <c:v>0.25</c:v>
                </c:pt>
                <c:pt idx="57">
                  <c:v>0.65000000000000191</c:v>
                </c:pt>
                <c:pt idx="58">
                  <c:v>0.29217257824307602</c:v>
                </c:pt>
                <c:pt idx="59">
                  <c:v>0.2598146613345948</c:v>
                </c:pt>
                <c:pt idx="60">
                  <c:v>0.62000000000000155</c:v>
                </c:pt>
                <c:pt idx="61">
                  <c:v>0.38000000000000089</c:v>
                </c:pt>
                <c:pt idx="62">
                  <c:v>0.26</c:v>
                </c:pt>
                <c:pt idx="63">
                  <c:v>0.23</c:v>
                </c:pt>
                <c:pt idx="64">
                  <c:v>0.22070693508543895</c:v>
                </c:pt>
                <c:pt idx="65">
                  <c:v>0.47000000000000008</c:v>
                </c:pt>
                <c:pt idx="66">
                  <c:v>0.29000000000000031</c:v>
                </c:pt>
                <c:pt idx="67">
                  <c:v>0.5900000000000003</c:v>
                </c:pt>
                <c:pt idx="68">
                  <c:v>0.35178515411131478</c:v>
                </c:pt>
                <c:pt idx="69">
                  <c:v>0.21000000000000021</c:v>
                </c:pt>
                <c:pt idx="70">
                  <c:v>0.42319881551355282</c:v>
                </c:pt>
                <c:pt idx="71">
                  <c:v>0.27141309277396702</c:v>
                </c:pt>
                <c:pt idx="72">
                  <c:v>0.35838363771347093</c:v>
                </c:pt>
                <c:pt idx="73">
                  <c:v>0.33030943109840794</c:v>
                </c:pt>
                <c:pt idx="74">
                  <c:v>0.64076610651072163</c:v>
                </c:pt>
                <c:pt idx="75">
                  <c:v>0.2907597311521628</c:v>
                </c:pt>
                <c:pt idx="76">
                  <c:v>0.40620171927698739</c:v>
                </c:pt>
                <c:pt idx="77">
                  <c:v>0.39212349675699998</c:v>
                </c:pt>
                <c:pt idx="78">
                  <c:v>0.24000000000000021</c:v>
                </c:pt>
                <c:pt idx="79">
                  <c:v>0.25149132269453772</c:v>
                </c:pt>
                <c:pt idx="80">
                  <c:v>0.30000000000000032</c:v>
                </c:pt>
                <c:pt idx="81">
                  <c:v>0.25028468074870402</c:v>
                </c:pt>
                <c:pt idx="82">
                  <c:v>0</c:v>
                </c:pt>
                <c:pt idx="83">
                  <c:v>0</c:v>
                </c:pt>
                <c:pt idx="84">
                  <c:v>0.26522942294813179</c:v>
                </c:pt>
                <c:pt idx="85">
                  <c:v>0.50044656242929597</c:v>
                </c:pt>
                <c:pt idx="86">
                  <c:v>0.20456813073285637</c:v>
                </c:pt>
              </c:numCache>
            </c:numRef>
          </c:val>
        </c:ser>
        <c:ser>
          <c:idx val="1"/>
          <c:order val="1"/>
          <c:tx>
            <c:strRef>
              <c:f>Sole!$F$2</c:f>
              <c:strCache>
                <c:ptCount val="1"/>
                <c:pt idx="0">
                  <c:v>Specifica UNI 9903-1:2004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Sole!$F$3:$F$89</c:f>
              <c:numCache>
                <c:formatCode>0.00</c:formatCode>
                <c:ptCount val="8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Sole!$G$2</c:f>
              <c:strCache>
                <c:ptCount val="1"/>
                <c:pt idx="0">
                  <c:v>Valore medio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Sole!$G$3:$G$89</c:f>
              <c:numCache>
                <c:formatCode>0.00</c:formatCode>
                <c:ptCount val="87"/>
                <c:pt idx="0">
                  <c:v>0.43232787734125344</c:v>
                </c:pt>
                <c:pt idx="1">
                  <c:v>0.43232787734125344</c:v>
                </c:pt>
                <c:pt idx="2">
                  <c:v>0.43232787734125344</c:v>
                </c:pt>
                <c:pt idx="3">
                  <c:v>0.43232787734125344</c:v>
                </c:pt>
                <c:pt idx="4">
                  <c:v>0.43232787734125344</c:v>
                </c:pt>
                <c:pt idx="5">
                  <c:v>0.43232787734125344</c:v>
                </c:pt>
                <c:pt idx="6">
                  <c:v>0.43232787734125344</c:v>
                </c:pt>
                <c:pt idx="7">
                  <c:v>0.43232787734125344</c:v>
                </c:pt>
                <c:pt idx="8">
                  <c:v>0.43232787734125344</c:v>
                </c:pt>
                <c:pt idx="9">
                  <c:v>0.43232787734125344</c:v>
                </c:pt>
                <c:pt idx="10">
                  <c:v>0.43232787734125344</c:v>
                </c:pt>
                <c:pt idx="11">
                  <c:v>0.43232787734125344</c:v>
                </c:pt>
                <c:pt idx="12">
                  <c:v>0.43232787734125344</c:v>
                </c:pt>
                <c:pt idx="13">
                  <c:v>0.43232787734125344</c:v>
                </c:pt>
                <c:pt idx="14">
                  <c:v>0.43232787734125344</c:v>
                </c:pt>
                <c:pt idx="15">
                  <c:v>0.43232787734125344</c:v>
                </c:pt>
                <c:pt idx="16">
                  <c:v>0.43232787734125344</c:v>
                </c:pt>
                <c:pt idx="17">
                  <c:v>0.43232787734125344</c:v>
                </c:pt>
                <c:pt idx="18">
                  <c:v>0.43232787734125344</c:v>
                </c:pt>
                <c:pt idx="19">
                  <c:v>0.43232787734125344</c:v>
                </c:pt>
                <c:pt idx="20">
                  <c:v>0.43232787734125344</c:v>
                </c:pt>
                <c:pt idx="21">
                  <c:v>0.43232787734125344</c:v>
                </c:pt>
                <c:pt idx="22">
                  <c:v>0.43232787734125344</c:v>
                </c:pt>
                <c:pt idx="23">
                  <c:v>0.43232787734125344</c:v>
                </c:pt>
                <c:pt idx="24">
                  <c:v>0.43232787734125344</c:v>
                </c:pt>
                <c:pt idx="25">
                  <c:v>0.43232787734125344</c:v>
                </c:pt>
                <c:pt idx="26">
                  <c:v>0.43232787734125344</c:v>
                </c:pt>
                <c:pt idx="27">
                  <c:v>0.43232787734125344</c:v>
                </c:pt>
                <c:pt idx="28">
                  <c:v>0.43232787734125344</c:v>
                </c:pt>
                <c:pt idx="29">
                  <c:v>0.43232787734125344</c:v>
                </c:pt>
                <c:pt idx="30">
                  <c:v>0.43232787734125344</c:v>
                </c:pt>
                <c:pt idx="31">
                  <c:v>0.43232787734125344</c:v>
                </c:pt>
                <c:pt idx="32">
                  <c:v>0.43232787734125344</c:v>
                </c:pt>
                <c:pt idx="33">
                  <c:v>0.43232787734125344</c:v>
                </c:pt>
                <c:pt idx="34">
                  <c:v>0.43232787734125344</c:v>
                </c:pt>
                <c:pt idx="35">
                  <c:v>0.43232787734125344</c:v>
                </c:pt>
                <c:pt idx="36">
                  <c:v>0.43232787734125344</c:v>
                </c:pt>
                <c:pt idx="37">
                  <c:v>0.43232787734125344</c:v>
                </c:pt>
                <c:pt idx="38">
                  <c:v>0.43232787734125344</c:v>
                </c:pt>
                <c:pt idx="39">
                  <c:v>0.43232787734125344</c:v>
                </c:pt>
                <c:pt idx="40">
                  <c:v>0.43232787734125344</c:v>
                </c:pt>
                <c:pt idx="41">
                  <c:v>0.43232787734125344</c:v>
                </c:pt>
                <c:pt idx="42">
                  <c:v>0.43232787734125344</c:v>
                </c:pt>
                <c:pt idx="43">
                  <c:v>0.43232787734125344</c:v>
                </c:pt>
                <c:pt idx="44">
                  <c:v>0.43232787734125344</c:v>
                </c:pt>
                <c:pt idx="45">
                  <c:v>0.43232787734125344</c:v>
                </c:pt>
                <c:pt idx="46">
                  <c:v>0.43232787734125344</c:v>
                </c:pt>
                <c:pt idx="47">
                  <c:v>0.43232787734125344</c:v>
                </c:pt>
                <c:pt idx="48">
                  <c:v>0.43232787734125344</c:v>
                </c:pt>
                <c:pt idx="49">
                  <c:v>0.43232787734125344</c:v>
                </c:pt>
                <c:pt idx="50">
                  <c:v>0.43232787734125344</c:v>
                </c:pt>
                <c:pt idx="51">
                  <c:v>0.43232787734125344</c:v>
                </c:pt>
                <c:pt idx="52">
                  <c:v>0.43232787734125344</c:v>
                </c:pt>
                <c:pt idx="53">
                  <c:v>0.43232787734125344</c:v>
                </c:pt>
                <c:pt idx="54">
                  <c:v>0.43232787734125344</c:v>
                </c:pt>
                <c:pt idx="55">
                  <c:v>0.43232787734125344</c:v>
                </c:pt>
                <c:pt idx="56">
                  <c:v>0.43232787734125344</c:v>
                </c:pt>
                <c:pt idx="57">
                  <c:v>0.43232787734125344</c:v>
                </c:pt>
                <c:pt idx="58">
                  <c:v>0.43232787734125344</c:v>
                </c:pt>
                <c:pt idx="59">
                  <c:v>0.43232787734125344</c:v>
                </c:pt>
                <c:pt idx="60">
                  <c:v>0.43232787734125344</c:v>
                </c:pt>
                <c:pt idx="61">
                  <c:v>0.43232787734125344</c:v>
                </c:pt>
                <c:pt idx="62">
                  <c:v>0.43232787734125344</c:v>
                </c:pt>
                <c:pt idx="63">
                  <c:v>0.43232787734125344</c:v>
                </c:pt>
                <c:pt idx="64">
                  <c:v>0.43232787734125344</c:v>
                </c:pt>
                <c:pt idx="65">
                  <c:v>0.43232787734125344</c:v>
                </c:pt>
                <c:pt idx="66">
                  <c:v>0.43232787734125344</c:v>
                </c:pt>
                <c:pt idx="67">
                  <c:v>0.43232787734125344</c:v>
                </c:pt>
                <c:pt idx="68">
                  <c:v>0.43232787734125344</c:v>
                </c:pt>
                <c:pt idx="69">
                  <c:v>0.43232787734125344</c:v>
                </c:pt>
                <c:pt idx="70">
                  <c:v>0.43232787734125344</c:v>
                </c:pt>
                <c:pt idx="71">
                  <c:v>0.43232787734125344</c:v>
                </c:pt>
                <c:pt idx="72">
                  <c:v>0.43232787734125344</c:v>
                </c:pt>
                <c:pt idx="73">
                  <c:v>0.43232787734125344</c:v>
                </c:pt>
                <c:pt idx="74">
                  <c:v>0.43232787734125344</c:v>
                </c:pt>
                <c:pt idx="75">
                  <c:v>0.43232787734125344</c:v>
                </c:pt>
                <c:pt idx="76">
                  <c:v>0.43232787734125344</c:v>
                </c:pt>
                <c:pt idx="77">
                  <c:v>0.43232787734125344</c:v>
                </c:pt>
                <c:pt idx="78">
                  <c:v>0.43232787734125344</c:v>
                </c:pt>
                <c:pt idx="79">
                  <c:v>0.43232787734125344</c:v>
                </c:pt>
                <c:pt idx="80">
                  <c:v>0.43232787734125344</c:v>
                </c:pt>
                <c:pt idx="81">
                  <c:v>0.43232787734125344</c:v>
                </c:pt>
                <c:pt idx="82">
                  <c:v>0.43232787734125344</c:v>
                </c:pt>
                <c:pt idx="83">
                  <c:v>0.43232787734125344</c:v>
                </c:pt>
                <c:pt idx="84">
                  <c:v>0.43232787734125344</c:v>
                </c:pt>
                <c:pt idx="85">
                  <c:v>0.43232787734125344</c:v>
                </c:pt>
                <c:pt idx="86">
                  <c:v>0.43232787734125344</c:v>
                </c:pt>
              </c:numCache>
            </c:numRef>
          </c:val>
        </c:ser>
        <c:marker val="1"/>
        <c:axId val="72916352"/>
        <c:axId val="72926336"/>
      </c:lineChart>
      <c:dateAx>
        <c:axId val="72916352"/>
        <c:scaling>
          <c:orientation val="minMax"/>
        </c:scaling>
        <c:axPos val="b"/>
        <c:numFmt formatCode="dd/mm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2926336"/>
        <c:crosses val="autoZero"/>
        <c:auto val="1"/>
        <c:lblOffset val="100"/>
        <c:majorUnit val="20"/>
        <c:majorTimeUnit val="days"/>
      </c:dateAx>
      <c:valAx>
        <c:axId val="72926336"/>
        <c:scaling>
          <c:orientation val="minMax"/>
          <c:min val="0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291635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539083673172764"/>
          <c:y val="2.1390374331550797E-2"/>
          <c:w val="0.27565747646097039"/>
          <c:h val="0.17338835319381871"/>
        </c:manualLayout>
      </c:layout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r-HR" dirty="0" smtClean="0"/>
              <a:t>Klor </a:t>
            </a:r>
            <a:r>
              <a:rPr lang="en-US" dirty="0" smtClean="0"/>
              <a:t>% </a:t>
            </a:r>
            <a:r>
              <a:rPr lang="en-US" dirty="0" err="1"/>
              <a:t>tq</a:t>
            </a:r>
            <a:r>
              <a:rPr lang="en-US" dirty="0"/>
              <a:t> 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803825010473082E-2"/>
          <c:y val="0.21296952854155271"/>
          <c:w val="0.92955389126847765"/>
          <c:h val="0.54088003705419474"/>
        </c:manualLayout>
      </c:layout>
      <c:lineChart>
        <c:grouping val="standard"/>
        <c:ser>
          <c:idx val="0"/>
          <c:order val="0"/>
          <c:tx>
            <c:strRef>
              <c:f>'Produttore 9'!$C$2</c:f>
              <c:strCache>
                <c:ptCount val="1"/>
                <c:pt idx="0">
                  <c:v>cloro % tq</c:v>
                </c:pt>
              </c:strCache>
            </c:strRef>
          </c:tx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9'!$C$3:$C$89</c:f>
              <c:numCache>
                <c:formatCode>0.00</c:formatCode>
                <c:ptCount val="87"/>
                <c:pt idx="0">
                  <c:v>0.41000000000000031</c:v>
                </c:pt>
                <c:pt idx="1">
                  <c:v>0.54</c:v>
                </c:pt>
                <c:pt idx="2">
                  <c:v>0.64000000000000179</c:v>
                </c:pt>
                <c:pt idx="3">
                  <c:v>0.25</c:v>
                </c:pt>
                <c:pt idx="4">
                  <c:v>0.36000000000000032</c:v>
                </c:pt>
                <c:pt idx="5">
                  <c:v>0.39511624569735787</c:v>
                </c:pt>
                <c:pt idx="6">
                  <c:v>0.36897376067080512</c:v>
                </c:pt>
                <c:pt idx="7">
                  <c:v>0.40647770601846406</c:v>
                </c:pt>
                <c:pt idx="8">
                  <c:v>0.51833487313049864</c:v>
                </c:pt>
                <c:pt idx="9">
                  <c:v>0.25</c:v>
                </c:pt>
                <c:pt idx="10">
                  <c:v>0.53</c:v>
                </c:pt>
                <c:pt idx="11">
                  <c:v>0.47000000000000008</c:v>
                </c:pt>
                <c:pt idx="12">
                  <c:v>0.30000000000000032</c:v>
                </c:pt>
                <c:pt idx="13">
                  <c:v>0.28000000000000008</c:v>
                </c:pt>
                <c:pt idx="14">
                  <c:v>0.58000000000000007</c:v>
                </c:pt>
                <c:pt idx="15">
                  <c:v>0.72000000000000064</c:v>
                </c:pt>
                <c:pt idx="16">
                  <c:v>0.5</c:v>
                </c:pt>
                <c:pt idx="17">
                  <c:v>0.24000000000000021</c:v>
                </c:pt>
                <c:pt idx="18">
                  <c:v>0.65000000000000191</c:v>
                </c:pt>
                <c:pt idx="19">
                  <c:v>0.73000000000000065</c:v>
                </c:pt>
                <c:pt idx="20">
                  <c:v>0.79</c:v>
                </c:pt>
                <c:pt idx="21">
                  <c:v>0.46</c:v>
                </c:pt>
                <c:pt idx="22">
                  <c:v>0.34</c:v>
                </c:pt>
                <c:pt idx="23">
                  <c:v>0.75000000000000167</c:v>
                </c:pt>
                <c:pt idx="24">
                  <c:v>0.28000000000000008</c:v>
                </c:pt>
                <c:pt idx="27">
                  <c:v>0.32000000000000089</c:v>
                </c:pt>
                <c:pt idx="28">
                  <c:v>0.54</c:v>
                </c:pt>
                <c:pt idx="29">
                  <c:v>0.74000000000000155</c:v>
                </c:pt>
                <c:pt idx="30">
                  <c:v>0.31000000000000077</c:v>
                </c:pt>
                <c:pt idx="31">
                  <c:v>0.5</c:v>
                </c:pt>
                <c:pt idx="32">
                  <c:v>0.77000000000000179</c:v>
                </c:pt>
                <c:pt idx="33">
                  <c:v>0.56000000000000005</c:v>
                </c:pt>
                <c:pt idx="34">
                  <c:v>0.36000000000000032</c:v>
                </c:pt>
                <c:pt idx="35">
                  <c:v>0.56000000000000005</c:v>
                </c:pt>
                <c:pt idx="36">
                  <c:v>0.71000000000000063</c:v>
                </c:pt>
                <c:pt idx="37">
                  <c:v>0.31000000000000077</c:v>
                </c:pt>
                <c:pt idx="38">
                  <c:v>0.32000000000000089</c:v>
                </c:pt>
                <c:pt idx="39">
                  <c:v>0.55000000000000004</c:v>
                </c:pt>
                <c:pt idx="40">
                  <c:v>0.23</c:v>
                </c:pt>
                <c:pt idx="41">
                  <c:v>0.59</c:v>
                </c:pt>
                <c:pt idx="42">
                  <c:v>0.43000000000000038</c:v>
                </c:pt>
                <c:pt idx="43">
                  <c:v>0.75000000000000167</c:v>
                </c:pt>
                <c:pt idx="44">
                  <c:v>0.29000000000000031</c:v>
                </c:pt>
                <c:pt idx="45">
                  <c:v>0.26</c:v>
                </c:pt>
                <c:pt idx="46">
                  <c:v>0.2</c:v>
                </c:pt>
                <c:pt idx="47">
                  <c:v>0.34</c:v>
                </c:pt>
                <c:pt idx="48">
                  <c:v>0.61000000000000065</c:v>
                </c:pt>
                <c:pt idx="49">
                  <c:v>0.79</c:v>
                </c:pt>
                <c:pt idx="50">
                  <c:v>0.52</c:v>
                </c:pt>
                <c:pt idx="51">
                  <c:v>0.66000000000000203</c:v>
                </c:pt>
                <c:pt idx="52">
                  <c:v>0.38000000000000089</c:v>
                </c:pt>
                <c:pt idx="55">
                  <c:v>0.46</c:v>
                </c:pt>
                <c:pt idx="56">
                  <c:v>0.25</c:v>
                </c:pt>
                <c:pt idx="57">
                  <c:v>0.65000000000000191</c:v>
                </c:pt>
                <c:pt idx="58">
                  <c:v>0.29217257824307602</c:v>
                </c:pt>
                <c:pt idx="59">
                  <c:v>0.2598146613345948</c:v>
                </c:pt>
                <c:pt idx="60">
                  <c:v>0.62000000000000155</c:v>
                </c:pt>
                <c:pt idx="61">
                  <c:v>0.38000000000000089</c:v>
                </c:pt>
                <c:pt idx="62">
                  <c:v>0.26</c:v>
                </c:pt>
                <c:pt idx="63">
                  <c:v>0.23</c:v>
                </c:pt>
                <c:pt idx="64">
                  <c:v>0.22070693508543887</c:v>
                </c:pt>
                <c:pt idx="65">
                  <c:v>0.47000000000000008</c:v>
                </c:pt>
                <c:pt idx="66">
                  <c:v>0.29000000000000031</c:v>
                </c:pt>
                <c:pt idx="67">
                  <c:v>0.59</c:v>
                </c:pt>
                <c:pt idx="68">
                  <c:v>0.35178515411131478</c:v>
                </c:pt>
                <c:pt idx="69">
                  <c:v>0.21000000000000021</c:v>
                </c:pt>
                <c:pt idx="70">
                  <c:v>0.42319881551355282</c:v>
                </c:pt>
                <c:pt idx="71">
                  <c:v>0.27141309277396702</c:v>
                </c:pt>
                <c:pt idx="72">
                  <c:v>0.35838363771347093</c:v>
                </c:pt>
                <c:pt idx="73">
                  <c:v>0.33030943109840794</c:v>
                </c:pt>
                <c:pt idx="74">
                  <c:v>0.64076610651072163</c:v>
                </c:pt>
                <c:pt idx="75">
                  <c:v>0.2907597311521628</c:v>
                </c:pt>
                <c:pt idx="76">
                  <c:v>0.40620171927698739</c:v>
                </c:pt>
                <c:pt idx="77">
                  <c:v>0.39212349675699998</c:v>
                </c:pt>
                <c:pt idx="78">
                  <c:v>0.24000000000000021</c:v>
                </c:pt>
                <c:pt idx="79">
                  <c:v>0.25149132269453772</c:v>
                </c:pt>
                <c:pt idx="80">
                  <c:v>0.30000000000000032</c:v>
                </c:pt>
                <c:pt idx="81">
                  <c:v>0.25028468074870402</c:v>
                </c:pt>
                <c:pt idx="84">
                  <c:v>0.26522942294813179</c:v>
                </c:pt>
                <c:pt idx="85">
                  <c:v>0.50044656242929597</c:v>
                </c:pt>
                <c:pt idx="86">
                  <c:v>0.20456813073285637</c:v>
                </c:pt>
              </c:numCache>
            </c:numRef>
          </c:val>
        </c:ser>
        <c:ser>
          <c:idx val="1"/>
          <c:order val="1"/>
          <c:tx>
            <c:strRef>
              <c:f>'Produttore 9'!$F$2</c:f>
              <c:strCache>
                <c:ptCount val="1"/>
                <c:pt idx="0">
                  <c:v>Specifica UNI 9903-1:2004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9'!$F$3:$F$89</c:f>
              <c:numCache>
                <c:formatCode>0.00</c:formatCode>
                <c:ptCount val="87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'Produttore 9'!$G$2</c:f>
              <c:strCache>
                <c:ptCount val="1"/>
                <c:pt idx="0">
                  <c:v>Valore medio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9'!$G$3:$G$89</c:f>
              <c:numCache>
                <c:formatCode>0.00</c:formatCode>
                <c:ptCount val="87"/>
                <c:pt idx="0">
                  <c:v>0.43232787734125344</c:v>
                </c:pt>
                <c:pt idx="1">
                  <c:v>0.43232787734125344</c:v>
                </c:pt>
                <c:pt idx="2">
                  <c:v>0.43232787734125344</c:v>
                </c:pt>
                <c:pt idx="3">
                  <c:v>0.43232787734125344</c:v>
                </c:pt>
                <c:pt idx="4">
                  <c:v>0.43232787734125344</c:v>
                </c:pt>
                <c:pt idx="5">
                  <c:v>0.43232787734125344</c:v>
                </c:pt>
                <c:pt idx="6">
                  <c:v>0.43232787734125344</c:v>
                </c:pt>
                <c:pt idx="7">
                  <c:v>0.43232787734125344</c:v>
                </c:pt>
                <c:pt idx="8">
                  <c:v>0.43232787734125344</c:v>
                </c:pt>
                <c:pt idx="9">
                  <c:v>0.43232787734125344</c:v>
                </c:pt>
                <c:pt idx="10">
                  <c:v>0.43232787734125344</c:v>
                </c:pt>
                <c:pt idx="11">
                  <c:v>0.43232787734125344</c:v>
                </c:pt>
                <c:pt idx="12">
                  <c:v>0.43232787734125344</c:v>
                </c:pt>
                <c:pt idx="13">
                  <c:v>0.43232787734125344</c:v>
                </c:pt>
                <c:pt idx="14">
                  <c:v>0.43232787734125344</c:v>
                </c:pt>
                <c:pt idx="15">
                  <c:v>0.43232787734125344</c:v>
                </c:pt>
                <c:pt idx="16">
                  <c:v>0.43232787734125344</c:v>
                </c:pt>
                <c:pt idx="17">
                  <c:v>0.43232787734125344</c:v>
                </c:pt>
                <c:pt idx="18">
                  <c:v>0.43232787734125344</c:v>
                </c:pt>
                <c:pt idx="19">
                  <c:v>0.43232787734125344</c:v>
                </c:pt>
                <c:pt idx="20">
                  <c:v>0.43232787734125344</c:v>
                </c:pt>
                <c:pt idx="21">
                  <c:v>0.43232787734125344</c:v>
                </c:pt>
                <c:pt idx="22">
                  <c:v>0.43232787734125344</c:v>
                </c:pt>
                <c:pt idx="23">
                  <c:v>0.43232787734125344</c:v>
                </c:pt>
                <c:pt idx="24">
                  <c:v>0.43232787734125344</c:v>
                </c:pt>
                <c:pt idx="25">
                  <c:v>0.43232787734125344</c:v>
                </c:pt>
                <c:pt idx="26">
                  <c:v>0.43232787734125344</c:v>
                </c:pt>
                <c:pt idx="27">
                  <c:v>0.43232787734125344</c:v>
                </c:pt>
                <c:pt idx="28">
                  <c:v>0.43232787734125344</c:v>
                </c:pt>
                <c:pt idx="29">
                  <c:v>0.43232787734125344</c:v>
                </c:pt>
                <c:pt idx="30">
                  <c:v>0.43232787734125344</c:v>
                </c:pt>
                <c:pt idx="31">
                  <c:v>0.43232787734125344</c:v>
                </c:pt>
                <c:pt idx="32">
                  <c:v>0.43232787734125344</c:v>
                </c:pt>
                <c:pt idx="33">
                  <c:v>0.43232787734125344</c:v>
                </c:pt>
                <c:pt idx="34">
                  <c:v>0.43232787734125344</c:v>
                </c:pt>
                <c:pt idx="35">
                  <c:v>0.43232787734125344</c:v>
                </c:pt>
                <c:pt idx="36">
                  <c:v>0.43232787734125344</c:v>
                </c:pt>
                <c:pt idx="37">
                  <c:v>0.43232787734125344</c:v>
                </c:pt>
                <c:pt idx="38">
                  <c:v>0.43232787734125344</c:v>
                </c:pt>
                <c:pt idx="39">
                  <c:v>0.43232787734125344</c:v>
                </c:pt>
                <c:pt idx="40">
                  <c:v>0.43232787734125344</c:v>
                </c:pt>
                <c:pt idx="41">
                  <c:v>0.43232787734125344</c:v>
                </c:pt>
                <c:pt idx="42">
                  <c:v>0.43232787734125344</c:v>
                </c:pt>
                <c:pt idx="43">
                  <c:v>0.43232787734125344</c:v>
                </c:pt>
                <c:pt idx="44">
                  <c:v>0.43232787734125344</c:v>
                </c:pt>
                <c:pt idx="45">
                  <c:v>0.43232787734125344</c:v>
                </c:pt>
                <c:pt idx="46">
                  <c:v>0.43232787734125344</c:v>
                </c:pt>
                <c:pt idx="47">
                  <c:v>0.43232787734125344</c:v>
                </c:pt>
                <c:pt idx="48">
                  <c:v>0.43232787734125344</c:v>
                </c:pt>
                <c:pt idx="49">
                  <c:v>0.43232787734125344</c:v>
                </c:pt>
                <c:pt idx="50">
                  <c:v>0.43232787734125344</c:v>
                </c:pt>
                <c:pt idx="51">
                  <c:v>0.43232787734125344</c:v>
                </c:pt>
                <c:pt idx="52">
                  <c:v>0.43232787734125344</c:v>
                </c:pt>
                <c:pt idx="53">
                  <c:v>0.43232787734125344</c:v>
                </c:pt>
                <c:pt idx="54">
                  <c:v>0.43232787734125344</c:v>
                </c:pt>
                <c:pt idx="55">
                  <c:v>0.43232787734125344</c:v>
                </c:pt>
                <c:pt idx="56">
                  <c:v>0.43232787734125344</c:v>
                </c:pt>
                <c:pt idx="57">
                  <c:v>0.43232787734125344</c:v>
                </c:pt>
                <c:pt idx="58">
                  <c:v>0.43232787734125344</c:v>
                </c:pt>
                <c:pt idx="59">
                  <c:v>0.43232787734125344</c:v>
                </c:pt>
                <c:pt idx="60">
                  <c:v>0.43232787734125344</c:v>
                </c:pt>
                <c:pt idx="61">
                  <c:v>0.43232787734125344</c:v>
                </c:pt>
                <c:pt idx="62">
                  <c:v>0.43232787734125344</c:v>
                </c:pt>
                <c:pt idx="63">
                  <c:v>0.43232787734125344</c:v>
                </c:pt>
                <c:pt idx="64">
                  <c:v>0.43232787734125344</c:v>
                </c:pt>
                <c:pt idx="65">
                  <c:v>0.43232787734125344</c:v>
                </c:pt>
                <c:pt idx="66">
                  <c:v>0.43232787734125344</c:v>
                </c:pt>
                <c:pt idx="67">
                  <c:v>0.43232787734125344</c:v>
                </c:pt>
                <c:pt idx="68">
                  <c:v>0.43232787734125344</c:v>
                </c:pt>
                <c:pt idx="69">
                  <c:v>0.43232787734125344</c:v>
                </c:pt>
                <c:pt idx="70">
                  <c:v>0.43232787734125344</c:v>
                </c:pt>
                <c:pt idx="71">
                  <c:v>0.43232787734125344</c:v>
                </c:pt>
                <c:pt idx="72">
                  <c:v>0.43232787734125344</c:v>
                </c:pt>
                <c:pt idx="73">
                  <c:v>0.43232787734125344</c:v>
                </c:pt>
                <c:pt idx="74">
                  <c:v>0.43232787734125344</c:v>
                </c:pt>
                <c:pt idx="75">
                  <c:v>0.43232787734125344</c:v>
                </c:pt>
                <c:pt idx="76">
                  <c:v>0.43232787734125344</c:v>
                </c:pt>
                <c:pt idx="77">
                  <c:v>0.43232787734125344</c:v>
                </c:pt>
                <c:pt idx="78">
                  <c:v>0.43232787734125344</c:v>
                </c:pt>
                <c:pt idx="79">
                  <c:v>0.43232787734125344</c:v>
                </c:pt>
                <c:pt idx="80">
                  <c:v>0.43232787734125344</c:v>
                </c:pt>
                <c:pt idx="81">
                  <c:v>0.43232787734125344</c:v>
                </c:pt>
                <c:pt idx="82">
                  <c:v>0.43232787734125344</c:v>
                </c:pt>
                <c:pt idx="83">
                  <c:v>0.43232787734125344</c:v>
                </c:pt>
                <c:pt idx="84">
                  <c:v>0.43232787734125344</c:v>
                </c:pt>
                <c:pt idx="85">
                  <c:v>0.43232787734125344</c:v>
                </c:pt>
                <c:pt idx="86">
                  <c:v>0.43232787734125344</c:v>
                </c:pt>
              </c:numCache>
            </c:numRef>
          </c:val>
        </c:ser>
        <c:marker val="1"/>
        <c:axId val="71656192"/>
        <c:axId val="71657728"/>
      </c:lineChart>
      <c:dateAx>
        <c:axId val="71656192"/>
        <c:scaling>
          <c:orientation val="minMax"/>
        </c:scaling>
        <c:axPos val="b"/>
        <c:numFmt formatCode="dd/mm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1657728"/>
        <c:crosses val="autoZero"/>
        <c:auto val="1"/>
        <c:lblOffset val="100"/>
        <c:majorUnit val="20"/>
        <c:majorTimeUnit val="days"/>
      </c:dateAx>
      <c:valAx>
        <c:axId val="71657728"/>
        <c:scaling>
          <c:orientation val="minMax"/>
          <c:min val="0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165619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539087569374925"/>
          <c:y val="2.1390374331550797E-2"/>
          <c:w val="0.26780434782608697"/>
          <c:h val="0.17338835319381871"/>
        </c:manualLayout>
      </c:layout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umidità %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803825010473082E-2"/>
          <c:y val="0.21296952854155271"/>
          <c:w val="0.93715432557900968"/>
          <c:h val="0.54088003705419474"/>
        </c:manualLayout>
      </c:layout>
      <c:lineChart>
        <c:grouping val="standard"/>
        <c:ser>
          <c:idx val="0"/>
          <c:order val="0"/>
          <c:tx>
            <c:strRef>
              <c:f>Sole!$D$2</c:f>
              <c:strCache>
                <c:ptCount val="1"/>
                <c:pt idx="0">
                  <c:v>umidità %</c:v>
                </c:pt>
              </c:strCache>
            </c:strRef>
          </c:tx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Sole!$D$3:$D$89</c:f>
              <c:numCache>
                <c:formatCode>0.00</c:formatCode>
                <c:ptCount val="87"/>
                <c:pt idx="0">
                  <c:v>12.777070768549748</c:v>
                </c:pt>
                <c:pt idx="1">
                  <c:v>21.85</c:v>
                </c:pt>
                <c:pt idx="2">
                  <c:v>15.14</c:v>
                </c:pt>
                <c:pt idx="3">
                  <c:v>8.68</c:v>
                </c:pt>
                <c:pt idx="4">
                  <c:v>7.58</c:v>
                </c:pt>
                <c:pt idx="5">
                  <c:v>12.4252986959468</c:v>
                </c:pt>
                <c:pt idx="6">
                  <c:v>18.053220376632989</c:v>
                </c:pt>
                <c:pt idx="7">
                  <c:v>22.449899747370502</c:v>
                </c:pt>
                <c:pt idx="8">
                  <c:v>15.182523713710799</c:v>
                </c:pt>
                <c:pt idx="9">
                  <c:v>11.69</c:v>
                </c:pt>
                <c:pt idx="10">
                  <c:v>13.77</c:v>
                </c:pt>
                <c:pt idx="11">
                  <c:v>8.24</c:v>
                </c:pt>
                <c:pt idx="12">
                  <c:v>14.77</c:v>
                </c:pt>
                <c:pt idx="13">
                  <c:v>23.419999999999987</c:v>
                </c:pt>
                <c:pt idx="14">
                  <c:v>25.72</c:v>
                </c:pt>
                <c:pt idx="15">
                  <c:v>18.07</c:v>
                </c:pt>
                <c:pt idx="16">
                  <c:v>13.350000000000025</c:v>
                </c:pt>
                <c:pt idx="17">
                  <c:v>15</c:v>
                </c:pt>
                <c:pt idx="18">
                  <c:v>22.02</c:v>
                </c:pt>
                <c:pt idx="19">
                  <c:v>23.1</c:v>
                </c:pt>
                <c:pt idx="20">
                  <c:v>26.479999999999986</c:v>
                </c:pt>
                <c:pt idx="21">
                  <c:v>24.08</c:v>
                </c:pt>
                <c:pt idx="22">
                  <c:v>17.420000000000002</c:v>
                </c:pt>
                <c:pt idx="23">
                  <c:v>21.6</c:v>
                </c:pt>
                <c:pt idx="24">
                  <c:v>15.43</c:v>
                </c:pt>
                <c:pt idx="25">
                  <c:v>0</c:v>
                </c:pt>
                <c:pt idx="26">
                  <c:v>0</c:v>
                </c:pt>
                <c:pt idx="27">
                  <c:v>11.58</c:v>
                </c:pt>
                <c:pt idx="28">
                  <c:v>16.979999999999986</c:v>
                </c:pt>
                <c:pt idx="29">
                  <c:v>19.559999999999999</c:v>
                </c:pt>
                <c:pt idx="30">
                  <c:v>15.43</c:v>
                </c:pt>
                <c:pt idx="31">
                  <c:v>18.73</c:v>
                </c:pt>
                <c:pt idx="32">
                  <c:v>11.54</c:v>
                </c:pt>
                <c:pt idx="33">
                  <c:v>15.68</c:v>
                </c:pt>
                <c:pt idx="34">
                  <c:v>17.630000000000031</c:v>
                </c:pt>
                <c:pt idx="35">
                  <c:v>14.870000000000006</c:v>
                </c:pt>
                <c:pt idx="36">
                  <c:v>22.77</c:v>
                </c:pt>
                <c:pt idx="37">
                  <c:v>25.05</c:v>
                </c:pt>
                <c:pt idx="38">
                  <c:v>20.130000000000031</c:v>
                </c:pt>
                <c:pt idx="39">
                  <c:v>21.08</c:v>
                </c:pt>
                <c:pt idx="40">
                  <c:v>15.57</c:v>
                </c:pt>
                <c:pt idx="41">
                  <c:v>8.41</c:v>
                </c:pt>
                <c:pt idx="42">
                  <c:v>11.48</c:v>
                </c:pt>
                <c:pt idx="43">
                  <c:v>11.97</c:v>
                </c:pt>
                <c:pt idx="44">
                  <c:v>15.81</c:v>
                </c:pt>
                <c:pt idx="45">
                  <c:v>22.64</c:v>
                </c:pt>
                <c:pt idx="46">
                  <c:v>19.04</c:v>
                </c:pt>
                <c:pt idx="47">
                  <c:v>14.75</c:v>
                </c:pt>
                <c:pt idx="48">
                  <c:v>23.52</c:v>
                </c:pt>
                <c:pt idx="49">
                  <c:v>14.08</c:v>
                </c:pt>
                <c:pt idx="50">
                  <c:v>23.650000000000031</c:v>
                </c:pt>
                <c:pt idx="51">
                  <c:v>18.21</c:v>
                </c:pt>
                <c:pt idx="52">
                  <c:v>9.39</c:v>
                </c:pt>
                <c:pt idx="53">
                  <c:v>0</c:v>
                </c:pt>
                <c:pt idx="54">
                  <c:v>0</c:v>
                </c:pt>
                <c:pt idx="55">
                  <c:v>10.040000000000001</c:v>
                </c:pt>
                <c:pt idx="56">
                  <c:v>11.3</c:v>
                </c:pt>
                <c:pt idx="57">
                  <c:v>18.39</c:v>
                </c:pt>
                <c:pt idx="58">
                  <c:v>11.20739257520346</c:v>
                </c:pt>
                <c:pt idx="59">
                  <c:v>15.505776066350499</c:v>
                </c:pt>
                <c:pt idx="60">
                  <c:v>16.469549755509096</c:v>
                </c:pt>
                <c:pt idx="61">
                  <c:v>11.932813727267375</c:v>
                </c:pt>
                <c:pt idx="62">
                  <c:v>12.549355123553648</c:v>
                </c:pt>
                <c:pt idx="63">
                  <c:v>9.6440951280521681</c:v>
                </c:pt>
                <c:pt idx="64">
                  <c:v>7.8732076788209495</c:v>
                </c:pt>
                <c:pt idx="65">
                  <c:v>8.1811390473131489</c:v>
                </c:pt>
                <c:pt idx="66">
                  <c:v>8.4930705543556346</c:v>
                </c:pt>
                <c:pt idx="67">
                  <c:v>9.846450485393305</c:v>
                </c:pt>
                <c:pt idx="68">
                  <c:v>14.963161431231258</c:v>
                </c:pt>
                <c:pt idx="69">
                  <c:v>16.359537408665229</c:v>
                </c:pt>
                <c:pt idx="70">
                  <c:v>21.69944492720224</c:v>
                </c:pt>
                <c:pt idx="71">
                  <c:v>16.292921499486631</c:v>
                </c:pt>
                <c:pt idx="72">
                  <c:v>16.305791014859107</c:v>
                </c:pt>
                <c:pt idx="73">
                  <c:v>12.861906754409274</c:v>
                </c:pt>
                <c:pt idx="74">
                  <c:v>9.8356540366850655</c:v>
                </c:pt>
                <c:pt idx="75">
                  <c:v>11.645357449130509</c:v>
                </c:pt>
                <c:pt idx="76">
                  <c:v>8.5847982236814531</c:v>
                </c:pt>
                <c:pt idx="77">
                  <c:v>14.35003072669415</c:v>
                </c:pt>
                <c:pt idx="78">
                  <c:v>12.873712336048968</c:v>
                </c:pt>
                <c:pt idx="79">
                  <c:v>8.8862879265325851</c:v>
                </c:pt>
                <c:pt idx="80">
                  <c:v>7.84647214703757</c:v>
                </c:pt>
                <c:pt idx="81">
                  <c:v>5.5032952177097254</c:v>
                </c:pt>
                <c:pt idx="82">
                  <c:v>0</c:v>
                </c:pt>
                <c:pt idx="83">
                  <c:v>0</c:v>
                </c:pt>
                <c:pt idx="84">
                  <c:v>12.896950079294786</c:v>
                </c:pt>
                <c:pt idx="85">
                  <c:v>17.313866340956473</c:v>
                </c:pt>
                <c:pt idx="86">
                  <c:v>25.577060542721629</c:v>
                </c:pt>
              </c:numCache>
            </c:numRef>
          </c:val>
        </c:ser>
        <c:ser>
          <c:idx val="1"/>
          <c:order val="1"/>
          <c:tx>
            <c:strRef>
              <c:f>Sole!$H$2</c:f>
              <c:strCache>
                <c:ptCount val="1"/>
                <c:pt idx="0">
                  <c:v>Specifica UNI 9903-1:2004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Sole!$H$3:$H$89</c:f>
              <c:numCache>
                <c:formatCode>0.00</c:formatCode>
                <c:ptCount val="8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25</c:v>
                </c:pt>
                <c:pt idx="46">
                  <c:v>25</c:v>
                </c:pt>
                <c:pt idx="47">
                  <c:v>25</c:v>
                </c:pt>
                <c:pt idx="48">
                  <c:v>25</c:v>
                </c:pt>
                <c:pt idx="49">
                  <c:v>25</c:v>
                </c:pt>
                <c:pt idx="50">
                  <c:v>25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</c:numCache>
            </c:numRef>
          </c:val>
        </c:ser>
        <c:ser>
          <c:idx val="2"/>
          <c:order val="2"/>
          <c:tx>
            <c:strRef>
              <c:f>Sole!$I$2</c:f>
              <c:strCache>
                <c:ptCount val="1"/>
                <c:pt idx="0">
                  <c:v>Valore medio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Sole!$I$3:$I$89</c:f>
              <c:numCache>
                <c:formatCode>0.00</c:formatCode>
                <c:ptCount val="87"/>
                <c:pt idx="0">
                  <c:v>15.470087796375022</c:v>
                </c:pt>
                <c:pt idx="1">
                  <c:v>15.470087796375022</c:v>
                </c:pt>
                <c:pt idx="2">
                  <c:v>15.470087796375022</c:v>
                </c:pt>
                <c:pt idx="3">
                  <c:v>15.470087796375022</c:v>
                </c:pt>
                <c:pt idx="4">
                  <c:v>15.470087796375022</c:v>
                </c:pt>
                <c:pt idx="5">
                  <c:v>15.470087796375022</c:v>
                </c:pt>
                <c:pt idx="6">
                  <c:v>15.470087796375022</c:v>
                </c:pt>
                <c:pt idx="7">
                  <c:v>15.470087796375022</c:v>
                </c:pt>
                <c:pt idx="8">
                  <c:v>15.470087796375022</c:v>
                </c:pt>
                <c:pt idx="9">
                  <c:v>15.470087796375022</c:v>
                </c:pt>
                <c:pt idx="10">
                  <c:v>15.470087796375022</c:v>
                </c:pt>
                <c:pt idx="11">
                  <c:v>15.470087796375022</c:v>
                </c:pt>
                <c:pt idx="12">
                  <c:v>15.470087796375022</c:v>
                </c:pt>
                <c:pt idx="13">
                  <c:v>15.470087796375022</c:v>
                </c:pt>
                <c:pt idx="14">
                  <c:v>15.470087796375022</c:v>
                </c:pt>
                <c:pt idx="15">
                  <c:v>15.470087796375022</c:v>
                </c:pt>
                <c:pt idx="16">
                  <c:v>15.470087796375022</c:v>
                </c:pt>
                <c:pt idx="17">
                  <c:v>15.470087796375022</c:v>
                </c:pt>
                <c:pt idx="18">
                  <c:v>15.470087796375022</c:v>
                </c:pt>
                <c:pt idx="19">
                  <c:v>15.470087796375022</c:v>
                </c:pt>
                <c:pt idx="20">
                  <c:v>15.470087796375022</c:v>
                </c:pt>
                <c:pt idx="21">
                  <c:v>15.470087796375022</c:v>
                </c:pt>
                <c:pt idx="22">
                  <c:v>15.470087796375022</c:v>
                </c:pt>
                <c:pt idx="23">
                  <c:v>15.470087796375022</c:v>
                </c:pt>
                <c:pt idx="24">
                  <c:v>15.470087796375022</c:v>
                </c:pt>
                <c:pt idx="25">
                  <c:v>15.470087796375022</c:v>
                </c:pt>
                <c:pt idx="26">
                  <c:v>15.470087796375022</c:v>
                </c:pt>
                <c:pt idx="27">
                  <c:v>15.470087796375022</c:v>
                </c:pt>
                <c:pt idx="28">
                  <c:v>15.470087796375022</c:v>
                </c:pt>
                <c:pt idx="29">
                  <c:v>15.470087796375022</c:v>
                </c:pt>
                <c:pt idx="30">
                  <c:v>15.470087796375022</c:v>
                </c:pt>
                <c:pt idx="31">
                  <c:v>15.470087796375022</c:v>
                </c:pt>
                <c:pt idx="32">
                  <c:v>15.470087796375022</c:v>
                </c:pt>
                <c:pt idx="33">
                  <c:v>15.470087796375022</c:v>
                </c:pt>
                <c:pt idx="34">
                  <c:v>15.470087796375022</c:v>
                </c:pt>
                <c:pt idx="35">
                  <c:v>15.470087796375022</c:v>
                </c:pt>
                <c:pt idx="36">
                  <c:v>15.470087796375022</c:v>
                </c:pt>
                <c:pt idx="37">
                  <c:v>15.470087796375022</c:v>
                </c:pt>
                <c:pt idx="38">
                  <c:v>15.470087796375022</c:v>
                </c:pt>
                <c:pt idx="39">
                  <c:v>15.470087796375022</c:v>
                </c:pt>
                <c:pt idx="40">
                  <c:v>15.470087796375022</c:v>
                </c:pt>
                <c:pt idx="41">
                  <c:v>15.470087796375022</c:v>
                </c:pt>
                <c:pt idx="42">
                  <c:v>15.470087796375022</c:v>
                </c:pt>
                <c:pt idx="43">
                  <c:v>15.470087796375022</c:v>
                </c:pt>
                <c:pt idx="44">
                  <c:v>15.470087796375022</c:v>
                </c:pt>
                <c:pt idx="45">
                  <c:v>15.470087796375022</c:v>
                </c:pt>
                <c:pt idx="46">
                  <c:v>15.470087796375022</c:v>
                </c:pt>
                <c:pt idx="47">
                  <c:v>15.470087796375022</c:v>
                </c:pt>
                <c:pt idx="48">
                  <c:v>15.470087796375022</c:v>
                </c:pt>
                <c:pt idx="49">
                  <c:v>15.470087796375022</c:v>
                </c:pt>
                <c:pt idx="50">
                  <c:v>15.470087796375022</c:v>
                </c:pt>
                <c:pt idx="51">
                  <c:v>15.470087796375022</c:v>
                </c:pt>
                <c:pt idx="52">
                  <c:v>15.470087796375022</c:v>
                </c:pt>
                <c:pt idx="53">
                  <c:v>15.470087796375022</c:v>
                </c:pt>
                <c:pt idx="54">
                  <c:v>15.470087796375022</c:v>
                </c:pt>
                <c:pt idx="55">
                  <c:v>15.470087796375022</c:v>
                </c:pt>
                <c:pt idx="56">
                  <c:v>15.470087796375022</c:v>
                </c:pt>
                <c:pt idx="57">
                  <c:v>15.470087796375022</c:v>
                </c:pt>
                <c:pt idx="58">
                  <c:v>15.470087796375022</c:v>
                </c:pt>
                <c:pt idx="59">
                  <c:v>15.470087796375022</c:v>
                </c:pt>
                <c:pt idx="60">
                  <c:v>15.470087796375022</c:v>
                </c:pt>
                <c:pt idx="61">
                  <c:v>15.470087796375022</c:v>
                </c:pt>
                <c:pt idx="62">
                  <c:v>15.470087796375022</c:v>
                </c:pt>
                <c:pt idx="63">
                  <c:v>15.470087796375022</c:v>
                </c:pt>
                <c:pt idx="64">
                  <c:v>15.470087796375022</c:v>
                </c:pt>
                <c:pt idx="65">
                  <c:v>15.470087796375022</c:v>
                </c:pt>
                <c:pt idx="66">
                  <c:v>15.470087796375022</c:v>
                </c:pt>
                <c:pt idx="67">
                  <c:v>15.470087796375022</c:v>
                </c:pt>
                <c:pt idx="68">
                  <c:v>15.470087796375022</c:v>
                </c:pt>
                <c:pt idx="69">
                  <c:v>15.470087796375022</c:v>
                </c:pt>
                <c:pt idx="70">
                  <c:v>15.470087796375022</c:v>
                </c:pt>
                <c:pt idx="71">
                  <c:v>15.470087796375022</c:v>
                </c:pt>
                <c:pt idx="72">
                  <c:v>15.470087796375022</c:v>
                </c:pt>
                <c:pt idx="73">
                  <c:v>15.470087796375022</c:v>
                </c:pt>
                <c:pt idx="74">
                  <c:v>15.470087796375022</c:v>
                </c:pt>
                <c:pt idx="75">
                  <c:v>15.470087796375022</c:v>
                </c:pt>
                <c:pt idx="76">
                  <c:v>15.470087796375022</c:v>
                </c:pt>
                <c:pt idx="77">
                  <c:v>15.470087796375022</c:v>
                </c:pt>
                <c:pt idx="78">
                  <c:v>15.470087796375022</c:v>
                </c:pt>
                <c:pt idx="79">
                  <c:v>15.470087796375022</c:v>
                </c:pt>
                <c:pt idx="80">
                  <c:v>15.470087796375022</c:v>
                </c:pt>
                <c:pt idx="81">
                  <c:v>15.470087796375022</c:v>
                </c:pt>
                <c:pt idx="82">
                  <c:v>15.470087796375022</c:v>
                </c:pt>
                <c:pt idx="83">
                  <c:v>15.470087796375022</c:v>
                </c:pt>
                <c:pt idx="84">
                  <c:v>15.470087796375022</c:v>
                </c:pt>
                <c:pt idx="85">
                  <c:v>15.470087796375022</c:v>
                </c:pt>
                <c:pt idx="86">
                  <c:v>15.470087796375022</c:v>
                </c:pt>
              </c:numCache>
            </c:numRef>
          </c:val>
        </c:ser>
        <c:marker val="1"/>
        <c:axId val="73230592"/>
        <c:axId val="73150464"/>
      </c:lineChart>
      <c:dateAx>
        <c:axId val="73230592"/>
        <c:scaling>
          <c:orientation val="minMax"/>
        </c:scaling>
        <c:axPos val="b"/>
        <c:numFmt formatCode="dd/mm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150464"/>
        <c:crosses val="autoZero"/>
        <c:auto val="1"/>
        <c:lblOffset val="100"/>
        <c:majorUnit val="20"/>
        <c:majorTimeUnit val="days"/>
      </c:dateAx>
      <c:valAx>
        <c:axId val="73150464"/>
        <c:scaling>
          <c:orientation val="minMax"/>
          <c:min val="0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23059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430506040165153"/>
          <c:y val="1.7825311942959002E-2"/>
          <c:w val="0.26922601190060397"/>
          <c:h val="0.17338835319381871"/>
        </c:manualLayout>
      </c:layout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r-HR" dirty="0" smtClean="0"/>
              <a:t>Vlažnost</a:t>
            </a:r>
            <a:r>
              <a:rPr lang="en-US" dirty="0" smtClean="0"/>
              <a:t> </a:t>
            </a:r>
            <a:r>
              <a:rPr lang="en-US" dirty="0"/>
              <a:t>%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803825010473082E-2"/>
          <c:y val="0.21296952854155271"/>
          <c:w val="0.93715432557900968"/>
          <c:h val="0.54088003705419474"/>
        </c:manualLayout>
      </c:layout>
      <c:lineChart>
        <c:grouping val="standard"/>
        <c:ser>
          <c:idx val="0"/>
          <c:order val="0"/>
          <c:tx>
            <c:strRef>
              <c:f>'Produttore 9'!$D$2</c:f>
              <c:strCache>
                <c:ptCount val="1"/>
                <c:pt idx="0">
                  <c:v>umidità %</c:v>
                </c:pt>
              </c:strCache>
            </c:strRef>
          </c:tx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9'!$D$3:$D$89</c:f>
              <c:numCache>
                <c:formatCode>0.00</c:formatCode>
                <c:ptCount val="87"/>
                <c:pt idx="0">
                  <c:v>12.777070768549748</c:v>
                </c:pt>
                <c:pt idx="1">
                  <c:v>21.85</c:v>
                </c:pt>
                <c:pt idx="2">
                  <c:v>15.14</c:v>
                </c:pt>
                <c:pt idx="3">
                  <c:v>8.68</c:v>
                </c:pt>
                <c:pt idx="4">
                  <c:v>7.58</c:v>
                </c:pt>
                <c:pt idx="5">
                  <c:v>12.4252986959468</c:v>
                </c:pt>
                <c:pt idx="6">
                  <c:v>18.053220376632989</c:v>
                </c:pt>
                <c:pt idx="7">
                  <c:v>22.449899747370502</c:v>
                </c:pt>
                <c:pt idx="8">
                  <c:v>15.182523713710799</c:v>
                </c:pt>
                <c:pt idx="9">
                  <c:v>11.69</c:v>
                </c:pt>
                <c:pt idx="10">
                  <c:v>13.77</c:v>
                </c:pt>
                <c:pt idx="11">
                  <c:v>8.24</c:v>
                </c:pt>
                <c:pt idx="12">
                  <c:v>14.77</c:v>
                </c:pt>
                <c:pt idx="13">
                  <c:v>23.419999999999987</c:v>
                </c:pt>
                <c:pt idx="14">
                  <c:v>25.72</c:v>
                </c:pt>
                <c:pt idx="15">
                  <c:v>18.07</c:v>
                </c:pt>
                <c:pt idx="16">
                  <c:v>13.350000000000025</c:v>
                </c:pt>
                <c:pt idx="17">
                  <c:v>15</c:v>
                </c:pt>
                <c:pt idx="18">
                  <c:v>22.02</c:v>
                </c:pt>
                <c:pt idx="19">
                  <c:v>23.1</c:v>
                </c:pt>
                <c:pt idx="20">
                  <c:v>26.479999999999986</c:v>
                </c:pt>
                <c:pt idx="21">
                  <c:v>24.08</c:v>
                </c:pt>
                <c:pt idx="22">
                  <c:v>17.420000000000002</c:v>
                </c:pt>
                <c:pt idx="23">
                  <c:v>21.6</c:v>
                </c:pt>
                <c:pt idx="24">
                  <c:v>15.43</c:v>
                </c:pt>
                <c:pt idx="27">
                  <c:v>11.58</c:v>
                </c:pt>
                <c:pt idx="28">
                  <c:v>16.979999999999986</c:v>
                </c:pt>
                <c:pt idx="29">
                  <c:v>19.559999999999999</c:v>
                </c:pt>
                <c:pt idx="30">
                  <c:v>15.43</c:v>
                </c:pt>
                <c:pt idx="31">
                  <c:v>18.73</c:v>
                </c:pt>
                <c:pt idx="32">
                  <c:v>11.54</c:v>
                </c:pt>
                <c:pt idx="33">
                  <c:v>15.68</c:v>
                </c:pt>
                <c:pt idx="34">
                  <c:v>17.630000000000031</c:v>
                </c:pt>
                <c:pt idx="35">
                  <c:v>14.870000000000006</c:v>
                </c:pt>
                <c:pt idx="36">
                  <c:v>22.77</c:v>
                </c:pt>
                <c:pt idx="37">
                  <c:v>25.05</c:v>
                </c:pt>
                <c:pt idx="38">
                  <c:v>20.130000000000031</c:v>
                </c:pt>
                <c:pt idx="39">
                  <c:v>21.08</c:v>
                </c:pt>
                <c:pt idx="40">
                  <c:v>15.57</c:v>
                </c:pt>
                <c:pt idx="41">
                  <c:v>8.41</c:v>
                </c:pt>
                <c:pt idx="42">
                  <c:v>11.48</c:v>
                </c:pt>
                <c:pt idx="43">
                  <c:v>11.97</c:v>
                </c:pt>
                <c:pt idx="44">
                  <c:v>15.81</c:v>
                </c:pt>
                <c:pt idx="45">
                  <c:v>22.64</c:v>
                </c:pt>
                <c:pt idx="46">
                  <c:v>19.04</c:v>
                </c:pt>
                <c:pt idx="47">
                  <c:v>14.75</c:v>
                </c:pt>
                <c:pt idx="48">
                  <c:v>23.52</c:v>
                </c:pt>
                <c:pt idx="49">
                  <c:v>14.08</c:v>
                </c:pt>
                <c:pt idx="50">
                  <c:v>23.650000000000031</c:v>
                </c:pt>
                <c:pt idx="51">
                  <c:v>18.21</c:v>
                </c:pt>
                <c:pt idx="52">
                  <c:v>9.39</c:v>
                </c:pt>
                <c:pt idx="55">
                  <c:v>10.040000000000001</c:v>
                </c:pt>
                <c:pt idx="56">
                  <c:v>11.3</c:v>
                </c:pt>
                <c:pt idx="57">
                  <c:v>18.39</c:v>
                </c:pt>
                <c:pt idx="58">
                  <c:v>11.20739257520346</c:v>
                </c:pt>
                <c:pt idx="59">
                  <c:v>15.505776066350499</c:v>
                </c:pt>
                <c:pt idx="60">
                  <c:v>16.469549755509096</c:v>
                </c:pt>
                <c:pt idx="61">
                  <c:v>11.932813727267375</c:v>
                </c:pt>
                <c:pt idx="62">
                  <c:v>12.549355123553648</c:v>
                </c:pt>
                <c:pt idx="63">
                  <c:v>9.6440951280521681</c:v>
                </c:pt>
                <c:pt idx="64">
                  <c:v>7.8732076788209495</c:v>
                </c:pt>
                <c:pt idx="65">
                  <c:v>8.1811390473131489</c:v>
                </c:pt>
                <c:pt idx="66">
                  <c:v>8.4930705543556346</c:v>
                </c:pt>
                <c:pt idx="67">
                  <c:v>9.846450485393305</c:v>
                </c:pt>
                <c:pt idx="68">
                  <c:v>14.963161431231258</c:v>
                </c:pt>
                <c:pt idx="69">
                  <c:v>16.359537408665229</c:v>
                </c:pt>
                <c:pt idx="70">
                  <c:v>21.69944492720224</c:v>
                </c:pt>
                <c:pt idx="71">
                  <c:v>16.292921499486631</c:v>
                </c:pt>
                <c:pt idx="72">
                  <c:v>16.305791014859107</c:v>
                </c:pt>
                <c:pt idx="73">
                  <c:v>12.861906754409274</c:v>
                </c:pt>
                <c:pt idx="74">
                  <c:v>9.8356540366850655</c:v>
                </c:pt>
                <c:pt idx="75">
                  <c:v>11.645357449130509</c:v>
                </c:pt>
                <c:pt idx="76">
                  <c:v>8.5847982236814531</c:v>
                </c:pt>
                <c:pt idx="77">
                  <c:v>14.35003072669415</c:v>
                </c:pt>
                <c:pt idx="78">
                  <c:v>12.873712336048968</c:v>
                </c:pt>
                <c:pt idx="79">
                  <c:v>8.8862879265325851</c:v>
                </c:pt>
                <c:pt idx="80">
                  <c:v>7.84647214703757</c:v>
                </c:pt>
                <c:pt idx="81">
                  <c:v>5.5032952177097254</c:v>
                </c:pt>
                <c:pt idx="84">
                  <c:v>12.896950079294786</c:v>
                </c:pt>
                <c:pt idx="85">
                  <c:v>17.313866340956473</c:v>
                </c:pt>
                <c:pt idx="86">
                  <c:v>25.577060542721629</c:v>
                </c:pt>
              </c:numCache>
            </c:numRef>
          </c:val>
        </c:ser>
        <c:ser>
          <c:idx val="1"/>
          <c:order val="1"/>
          <c:tx>
            <c:strRef>
              <c:f>'Produttore 9'!$H$2</c:f>
              <c:strCache>
                <c:ptCount val="1"/>
                <c:pt idx="0">
                  <c:v>Specifica UNI 9903-1:2004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9'!$H$3:$H$89</c:f>
              <c:numCache>
                <c:formatCode>0.00</c:formatCode>
                <c:ptCount val="8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25</c:v>
                </c:pt>
                <c:pt idx="46">
                  <c:v>25</c:v>
                </c:pt>
                <c:pt idx="47">
                  <c:v>25</c:v>
                </c:pt>
                <c:pt idx="48">
                  <c:v>25</c:v>
                </c:pt>
                <c:pt idx="49">
                  <c:v>25</c:v>
                </c:pt>
                <c:pt idx="50">
                  <c:v>25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</c:numCache>
            </c:numRef>
          </c:val>
        </c:ser>
        <c:ser>
          <c:idx val="2"/>
          <c:order val="2"/>
          <c:tx>
            <c:strRef>
              <c:f>'Produttore 9'!$I$2</c:f>
              <c:strCache>
                <c:ptCount val="1"/>
                <c:pt idx="0">
                  <c:v>Valore medio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9'!$I$3:$I$89</c:f>
              <c:numCache>
                <c:formatCode>0.00</c:formatCode>
                <c:ptCount val="87"/>
                <c:pt idx="0">
                  <c:v>15.470087796375022</c:v>
                </c:pt>
                <c:pt idx="1">
                  <c:v>15.470087796375022</c:v>
                </c:pt>
                <c:pt idx="2">
                  <c:v>15.470087796375022</c:v>
                </c:pt>
                <c:pt idx="3">
                  <c:v>15.470087796375022</c:v>
                </c:pt>
                <c:pt idx="4">
                  <c:v>15.470087796375022</c:v>
                </c:pt>
                <c:pt idx="5">
                  <c:v>15.470087796375022</c:v>
                </c:pt>
                <c:pt idx="6">
                  <c:v>15.470087796375022</c:v>
                </c:pt>
                <c:pt idx="7">
                  <c:v>15.470087796375022</c:v>
                </c:pt>
                <c:pt idx="8">
                  <c:v>15.470087796375022</c:v>
                </c:pt>
                <c:pt idx="9">
                  <c:v>15.470087796375022</c:v>
                </c:pt>
                <c:pt idx="10">
                  <c:v>15.470087796375022</c:v>
                </c:pt>
                <c:pt idx="11">
                  <c:v>15.470087796375022</c:v>
                </c:pt>
                <c:pt idx="12">
                  <c:v>15.470087796375022</c:v>
                </c:pt>
                <c:pt idx="13">
                  <c:v>15.470087796375022</c:v>
                </c:pt>
                <c:pt idx="14">
                  <c:v>15.470087796375022</c:v>
                </c:pt>
                <c:pt idx="15">
                  <c:v>15.470087796375022</c:v>
                </c:pt>
                <c:pt idx="16">
                  <c:v>15.470087796375022</c:v>
                </c:pt>
                <c:pt idx="17">
                  <c:v>15.470087796375022</c:v>
                </c:pt>
                <c:pt idx="18">
                  <c:v>15.470087796375022</c:v>
                </c:pt>
                <c:pt idx="19">
                  <c:v>15.470087796375022</c:v>
                </c:pt>
                <c:pt idx="20">
                  <c:v>15.470087796375022</c:v>
                </c:pt>
                <c:pt idx="21">
                  <c:v>15.470087796375022</c:v>
                </c:pt>
                <c:pt idx="22">
                  <c:v>15.470087796375022</c:v>
                </c:pt>
                <c:pt idx="23">
                  <c:v>15.470087796375022</c:v>
                </c:pt>
                <c:pt idx="24">
                  <c:v>15.470087796375022</c:v>
                </c:pt>
                <c:pt idx="25">
                  <c:v>15.470087796375022</c:v>
                </c:pt>
                <c:pt idx="26">
                  <c:v>15.470087796375022</c:v>
                </c:pt>
                <c:pt idx="27">
                  <c:v>15.470087796375022</c:v>
                </c:pt>
                <c:pt idx="28">
                  <c:v>15.470087796375022</c:v>
                </c:pt>
                <c:pt idx="29">
                  <c:v>15.470087796375022</c:v>
                </c:pt>
                <c:pt idx="30">
                  <c:v>15.470087796375022</c:v>
                </c:pt>
                <c:pt idx="31">
                  <c:v>15.470087796375022</c:v>
                </c:pt>
                <c:pt idx="32">
                  <c:v>15.470087796375022</c:v>
                </c:pt>
                <c:pt idx="33">
                  <c:v>15.470087796375022</c:v>
                </c:pt>
                <c:pt idx="34">
                  <c:v>15.470087796375022</c:v>
                </c:pt>
                <c:pt idx="35">
                  <c:v>15.470087796375022</c:v>
                </c:pt>
                <c:pt idx="36">
                  <c:v>15.470087796375022</c:v>
                </c:pt>
                <c:pt idx="37">
                  <c:v>15.470087796375022</c:v>
                </c:pt>
                <c:pt idx="38">
                  <c:v>15.470087796375022</c:v>
                </c:pt>
                <c:pt idx="39">
                  <c:v>15.470087796375022</c:v>
                </c:pt>
                <c:pt idx="40">
                  <c:v>15.470087796375022</c:v>
                </c:pt>
                <c:pt idx="41">
                  <c:v>15.470087796375022</c:v>
                </c:pt>
                <c:pt idx="42">
                  <c:v>15.470087796375022</c:v>
                </c:pt>
                <c:pt idx="43">
                  <c:v>15.470087796375022</c:v>
                </c:pt>
                <c:pt idx="44">
                  <c:v>15.470087796375022</c:v>
                </c:pt>
                <c:pt idx="45">
                  <c:v>15.470087796375022</c:v>
                </c:pt>
                <c:pt idx="46">
                  <c:v>15.470087796375022</c:v>
                </c:pt>
                <c:pt idx="47">
                  <c:v>15.470087796375022</c:v>
                </c:pt>
                <c:pt idx="48">
                  <c:v>15.470087796375022</c:v>
                </c:pt>
                <c:pt idx="49">
                  <c:v>15.470087796375022</c:v>
                </c:pt>
                <c:pt idx="50">
                  <c:v>15.470087796375022</c:v>
                </c:pt>
                <c:pt idx="51">
                  <c:v>15.470087796375022</c:v>
                </c:pt>
                <c:pt idx="52">
                  <c:v>15.470087796375022</c:v>
                </c:pt>
                <c:pt idx="53">
                  <c:v>15.470087796375022</c:v>
                </c:pt>
                <c:pt idx="54">
                  <c:v>15.470087796375022</c:v>
                </c:pt>
                <c:pt idx="55">
                  <c:v>15.470087796375022</c:v>
                </c:pt>
                <c:pt idx="56">
                  <c:v>15.470087796375022</c:v>
                </c:pt>
                <c:pt idx="57">
                  <c:v>15.470087796375022</c:v>
                </c:pt>
                <c:pt idx="58">
                  <c:v>15.470087796375022</c:v>
                </c:pt>
                <c:pt idx="59">
                  <c:v>15.470087796375022</c:v>
                </c:pt>
                <c:pt idx="60">
                  <c:v>15.470087796375022</c:v>
                </c:pt>
                <c:pt idx="61">
                  <c:v>15.470087796375022</c:v>
                </c:pt>
                <c:pt idx="62">
                  <c:v>15.470087796375022</c:v>
                </c:pt>
                <c:pt idx="63">
                  <c:v>15.470087796375022</c:v>
                </c:pt>
                <c:pt idx="64">
                  <c:v>15.470087796375022</c:v>
                </c:pt>
                <c:pt idx="65">
                  <c:v>15.470087796375022</c:v>
                </c:pt>
                <c:pt idx="66">
                  <c:v>15.470087796375022</c:v>
                </c:pt>
                <c:pt idx="67">
                  <c:v>15.470087796375022</c:v>
                </c:pt>
                <c:pt idx="68">
                  <c:v>15.470087796375022</c:v>
                </c:pt>
                <c:pt idx="69">
                  <c:v>15.470087796375022</c:v>
                </c:pt>
                <c:pt idx="70">
                  <c:v>15.470087796375022</c:v>
                </c:pt>
                <c:pt idx="71">
                  <c:v>15.470087796375022</c:v>
                </c:pt>
                <c:pt idx="72">
                  <c:v>15.470087796375022</c:v>
                </c:pt>
                <c:pt idx="73">
                  <c:v>15.470087796375022</c:v>
                </c:pt>
                <c:pt idx="74">
                  <c:v>15.470087796375022</c:v>
                </c:pt>
                <c:pt idx="75">
                  <c:v>15.470087796375022</c:v>
                </c:pt>
                <c:pt idx="76">
                  <c:v>15.470087796375022</c:v>
                </c:pt>
                <c:pt idx="77">
                  <c:v>15.470087796375022</c:v>
                </c:pt>
                <c:pt idx="78">
                  <c:v>15.470087796375022</c:v>
                </c:pt>
                <c:pt idx="79">
                  <c:v>15.470087796375022</c:v>
                </c:pt>
                <c:pt idx="80">
                  <c:v>15.470087796375022</c:v>
                </c:pt>
                <c:pt idx="81">
                  <c:v>15.470087796375022</c:v>
                </c:pt>
                <c:pt idx="82">
                  <c:v>15.470087796375022</c:v>
                </c:pt>
                <c:pt idx="83">
                  <c:v>15.470087796375022</c:v>
                </c:pt>
                <c:pt idx="84">
                  <c:v>15.470087796375022</c:v>
                </c:pt>
                <c:pt idx="85">
                  <c:v>15.470087796375022</c:v>
                </c:pt>
                <c:pt idx="86">
                  <c:v>15.470087796375022</c:v>
                </c:pt>
              </c:numCache>
            </c:numRef>
          </c:val>
        </c:ser>
        <c:marker val="1"/>
        <c:axId val="73190784"/>
        <c:axId val="73192576"/>
      </c:lineChart>
      <c:dateAx>
        <c:axId val="73190784"/>
        <c:scaling>
          <c:orientation val="minMax"/>
        </c:scaling>
        <c:axPos val="b"/>
        <c:numFmt formatCode="dd/mm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192576"/>
        <c:crosses val="autoZero"/>
        <c:auto val="1"/>
        <c:lblOffset val="100"/>
        <c:majorUnit val="20"/>
        <c:majorTimeUnit val="days"/>
      </c:dateAx>
      <c:valAx>
        <c:axId val="73192576"/>
        <c:scaling>
          <c:orientation val="minMax"/>
          <c:min val="0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19078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43051015861036"/>
          <c:y val="1.7825311942959002E-2"/>
          <c:w val="0.26933816425120782"/>
          <c:h val="0.17338835319381871"/>
        </c:manualLayout>
      </c:layout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800" b="1" dirty="0"/>
              <a:t>PCI </a:t>
            </a:r>
            <a:r>
              <a:rPr lang="it-IT" sz="1800" b="1" dirty="0" err="1" smtClean="0"/>
              <a:t>kJ</a:t>
            </a:r>
            <a:r>
              <a:rPr lang="it-IT" sz="1800" b="1" dirty="0" smtClean="0"/>
              <a:t>/Kg </a:t>
            </a:r>
            <a:r>
              <a:rPr lang="it-IT" sz="1800" b="1" dirty="0" err="1"/>
              <a:t>tq</a:t>
            </a:r>
            <a:endParaRPr lang="it-IT" sz="1800" b="1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803825010473082E-2"/>
          <c:y val="0.21296952854155271"/>
          <c:w val="0.92738233860832542"/>
          <c:h val="0.54088003705419474"/>
        </c:manualLayout>
      </c:layout>
      <c:lineChart>
        <c:grouping val="standard"/>
        <c:ser>
          <c:idx val="0"/>
          <c:order val="0"/>
          <c:tx>
            <c:strRef>
              <c:f>Sole!$E$2</c:f>
              <c:strCache>
                <c:ptCount val="1"/>
                <c:pt idx="0">
                  <c:v>PCI KJ/Kg  tq</c:v>
                </c:pt>
              </c:strCache>
            </c:strRef>
          </c:tx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Sole!$E$3:$E$89</c:f>
              <c:numCache>
                <c:formatCode>#,##0</c:formatCode>
                <c:ptCount val="87"/>
                <c:pt idx="0">
                  <c:v>26659.238962091262</c:v>
                </c:pt>
                <c:pt idx="1">
                  <c:v>26333</c:v>
                </c:pt>
                <c:pt idx="2">
                  <c:v>23712</c:v>
                </c:pt>
                <c:pt idx="3">
                  <c:v>24349</c:v>
                </c:pt>
                <c:pt idx="4">
                  <c:v>26240</c:v>
                </c:pt>
                <c:pt idx="5">
                  <c:v>22077.484847901065</c:v>
                </c:pt>
                <c:pt idx="6">
                  <c:v>18377.606324872337</c:v>
                </c:pt>
                <c:pt idx="7">
                  <c:v>20399.682270550897</c:v>
                </c:pt>
                <c:pt idx="8">
                  <c:v>23881.225223584461</c:v>
                </c:pt>
                <c:pt idx="9">
                  <c:v>18571</c:v>
                </c:pt>
                <c:pt idx="10">
                  <c:v>16683</c:v>
                </c:pt>
                <c:pt idx="11">
                  <c:v>18303</c:v>
                </c:pt>
                <c:pt idx="12">
                  <c:v>18649</c:v>
                </c:pt>
                <c:pt idx="13">
                  <c:v>23800</c:v>
                </c:pt>
                <c:pt idx="14">
                  <c:v>18921</c:v>
                </c:pt>
                <c:pt idx="15">
                  <c:v>25877</c:v>
                </c:pt>
                <c:pt idx="16">
                  <c:v>27396</c:v>
                </c:pt>
                <c:pt idx="17">
                  <c:v>21700</c:v>
                </c:pt>
                <c:pt idx="18">
                  <c:v>26998</c:v>
                </c:pt>
                <c:pt idx="19">
                  <c:v>21748</c:v>
                </c:pt>
                <c:pt idx="20">
                  <c:v>24513</c:v>
                </c:pt>
                <c:pt idx="21">
                  <c:v>19812</c:v>
                </c:pt>
                <c:pt idx="22">
                  <c:v>22165</c:v>
                </c:pt>
                <c:pt idx="23">
                  <c:v>21785</c:v>
                </c:pt>
                <c:pt idx="24">
                  <c:v>17271</c:v>
                </c:pt>
                <c:pt idx="25">
                  <c:v>0</c:v>
                </c:pt>
                <c:pt idx="26">
                  <c:v>0</c:v>
                </c:pt>
                <c:pt idx="27">
                  <c:v>24086</c:v>
                </c:pt>
                <c:pt idx="28">
                  <c:v>23917</c:v>
                </c:pt>
                <c:pt idx="29">
                  <c:v>23796</c:v>
                </c:pt>
                <c:pt idx="30">
                  <c:v>22463</c:v>
                </c:pt>
                <c:pt idx="31">
                  <c:v>17965</c:v>
                </c:pt>
                <c:pt idx="32">
                  <c:v>15187</c:v>
                </c:pt>
                <c:pt idx="33">
                  <c:v>20622</c:v>
                </c:pt>
                <c:pt idx="34">
                  <c:v>27117</c:v>
                </c:pt>
                <c:pt idx="35">
                  <c:v>22654</c:v>
                </c:pt>
                <c:pt idx="36">
                  <c:v>22497</c:v>
                </c:pt>
                <c:pt idx="37">
                  <c:v>15840</c:v>
                </c:pt>
                <c:pt idx="38">
                  <c:v>20047</c:v>
                </c:pt>
                <c:pt idx="39">
                  <c:v>23427</c:v>
                </c:pt>
                <c:pt idx="40">
                  <c:v>25547</c:v>
                </c:pt>
                <c:pt idx="41">
                  <c:v>20794</c:v>
                </c:pt>
                <c:pt idx="42">
                  <c:v>18322</c:v>
                </c:pt>
                <c:pt idx="43">
                  <c:v>23901</c:v>
                </c:pt>
                <c:pt idx="44">
                  <c:v>25239</c:v>
                </c:pt>
                <c:pt idx="45">
                  <c:v>22660</c:v>
                </c:pt>
                <c:pt idx="46">
                  <c:v>26649</c:v>
                </c:pt>
                <c:pt idx="47">
                  <c:v>18813</c:v>
                </c:pt>
                <c:pt idx="48">
                  <c:v>20465</c:v>
                </c:pt>
                <c:pt idx="49">
                  <c:v>18615</c:v>
                </c:pt>
                <c:pt idx="50">
                  <c:v>18320</c:v>
                </c:pt>
                <c:pt idx="51">
                  <c:v>21095</c:v>
                </c:pt>
                <c:pt idx="52">
                  <c:v>26066</c:v>
                </c:pt>
                <c:pt idx="53">
                  <c:v>0</c:v>
                </c:pt>
                <c:pt idx="54">
                  <c:v>0</c:v>
                </c:pt>
                <c:pt idx="55">
                  <c:v>27340</c:v>
                </c:pt>
                <c:pt idx="56">
                  <c:v>23814</c:v>
                </c:pt>
                <c:pt idx="57">
                  <c:v>18385</c:v>
                </c:pt>
                <c:pt idx="58">
                  <c:v>25375.33949850584</c:v>
                </c:pt>
                <c:pt idx="59">
                  <c:v>18589.473046660194</c:v>
                </c:pt>
                <c:pt idx="60">
                  <c:v>21659.632421052</c:v>
                </c:pt>
                <c:pt idx="61">
                  <c:v>27034.991527152255</c:v>
                </c:pt>
                <c:pt idx="62">
                  <c:v>20899.608830219429</c:v>
                </c:pt>
                <c:pt idx="63">
                  <c:v>27345.893488821701</c:v>
                </c:pt>
                <c:pt idx="64">
                  <c:v>20318.48508240451</c:v>
                </c:pt>
                <c:pt idx="65">
                  <c:v>23278.619975124497</c:v>
                </c:pt>
                <c:pt idx="66">
                  <c:v>23820.180641790299</c:v>
                </c:pt>
                <c:pt idx="67">
                  <c:v>25280.868831758831</c:v>
                </c:pt>
                <c:pt idx="68">
                  <c:v>24539.903006900593</c:v>
                </c:pt>
                <c:pt idx="69">
                  <c:v>23854.585516377661</c:v>
                </c:pt>
                <c:pt idx="70">
                  <c:v>23100.714201813211</c:v>
                </c:pt>
                <c:pt idx="71">
                  <c:v>22913.352106466002</c:v>
                </c:pt>
                <c:pt idx="72">
                  <c:v>24237.198693623188</c:v>
                </c:pt>
                <c:pt idx="73">
                  <c:v>28384.773646032096</c:v>
                </c:pt>
                <c:pt idx="74">
                  <c:v>21927.887676392897</c:v>
                </c:pt>
                <c:pt idx="75">
                  <c:v>26115.795442847146</c:v>
                </c:pt>
                <c:pt idx="76">
                  <c:v>25323.855890943945</c:v>
                </c:pt>
                <c:pt idx="77">
                  <c:v>23698.035692508231</c:v>
                </c:pt>
                <c:pt idx="78">
                  <c:v>25751.686018954821</c:v>
                </c:pt>
                <c:pt idx="79">
                  <c:v>26002.129114823376</c:v>
                </c:pt>
                <c:pt idx="80">
                  <c:v>22450.996456384997</c:v>
                </c:pt>
                <c:pt idx="81">
                  <c:v>24798.897265724961</c:v>
                </c:pt>
                <c:pt idx="82">
                  <c:v>0</c:v>
                </c:pt>
                <c:pt idx="83">
                  <c:v>0</c:v>
                </c:pt>
                <c:pt idx="84">
                  <c:v>26607.464494393138</c:v>
                </c:pt>
                <c:pt idx="85">
                  <c:v>28939.125534013478</c:v>
                </c:pt>
                <c:pt idx="86">
                  <c:v>28128.901467606782</c:v>
                </c:pt>
              </c:numCache>
            </c:numRef>
          </c:val>
        </c:ser>
        <c:ser>
          <c:idx val="1"/>
          <c:order val="1"/>
          <c:tx>
            <c:strRef>
              <c:f>Sole!$J$2</c:f>
              <c:strCache>
                <c:ptCount val="1"/>
                <c:pt idx="0">
                  <c:v>Specifica UNI 9903-1:2004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Sole!$J$3:$J$89</c:f>
              <c:numCache>
                <c:formatCode>#,##0</c:formatCode>
                <c:ptCount val="87"/>
                <c:pt idx="0">
                  <c:v>15000</c:v>
                </c:pt>
                <c:pt idx="1">
                  <c:v>15000</c:v>
                </c:pt>
                <c:pt idx="2">
                  <c:v>15000</c:v>
                </c:pt>
                <c:pt idx="3">
                  <c:v>15000</c:v>
                </c:pt>
                <c:pt idx="4">
                  <c:v>15000</c:v>
                </c:pt>
                <c:pt idx="5">
                  <c:v>15000</c:v>
                </c:pt>
                <c:pt idx="6">
                  <c:v>15000</c:v>
                </c:pt>
                <c:pt idx="7">
                  <c:v>15000</c:v>
                </c:pt>
                <c:pt idx="8">
                  <c:v>15000</c:v>
                </c:pt>
                <c:pt idx="9">
                  <c:v>15000</c:v>
                </c:pt>
                <c:pt idx="10">
                  <c:v>15000</c:v>
                </c:pt>
                <c:pt idx="11">
                  <c:v>15000</c:v>
                </c:pt>
                <c:pt idx="12">
                  <c:v>15000</c:v>
                </c:pt>
                <c:pt idx="13">
                  <c:v>15000</c:v>
                </c:pt>
                <c:pt idx="14">
                  <c:v>15000</c:v>
                </c:pt>
                <c:pt idx="15">
                  <c:v>15000</c:v>
                </c:pt>
                <c:pt idx="16">
                  <c:v>15000</c:v>
                </c:pt>
                <c:pt idx="17">
                  <c:v>15000</c:v>
                </c:pt>
                <c:pt idx="18">
                  <c:v>15000</c:v>
                </c:pt>
                <c:pt idx="19">
                  <c:v>15000</c:v>
                </c:pt>
                <c:pt idx="20">
                  <c:v>15000</c:v>
                </c:pt>
                <c:pt idx="21">
                  <c:v>15000</c:v>
                </c:pt>
                <c:pt idx="22">
                  <c:v>15000</c:v>
                </c:pt>
                <c:pt idx="23">
                  <c:v>15000</c:v>
                </c:pt>
                <c:pt idx="24">
                  <c:v>15000</c:v>
                </c:pt>
                <c:pt idx="25">
                  <c:v>15000</c:v>
                </c:pt>
                <c:pt idx="26">
                  <c:v>15000</c:v>
                </c:pt>
                <c:pt idx="27">
                  <c:v>15000</c:v>
                </c:pt>
                <c:pt idx="28">
                  <c:v>15000</c:v>
                </c:pt>
                <c:pt idx="29">
                  <c:v>15000</c:v>
                </c:pt>
                <c:pt idx="30">
                  <c:v>15000</c:v>
                </c:pt>
                <c:pt idx="31">
                  <c:v>15000</c:v>
                </c:pt>
                <c:pt idx="32">
                  <c:v>15000</c:v>
                </c:pt>
                <c:pt idx="33">
                  <c:v>15000</c:v>
                </c:pt>
                <c:pt idx="34">
                  <c:v>15000</c:v>
                </c:pt>
                <c:pt idx="35">
                  <c:v>15000</c:v>
                </c:pt>
                <c:pt idx="36">
                  <c:v>15000</c:v>
                </c:pt>
                <c:pt idx="37">
                  <c:v>15000</c:v>
                </c:pt>
                <c:pt idx="38">
                  <c:v>15000</c:v>
                </c:pt>
                <c:pt idx="39">
                  <c:v>15000</c:v>
                </c:pt>
                <c:pt idx="40">
                  <c:v>15000</c:v>
                </c:pt>
                <c:pt idx="41">
                  <c:v>15000</c:v>
                </c:pt>
                <c:pt idx="42">
                  <c:v>15000</c:v>
                </c:pt>
                <c:pt idx="43">
                  <c:v>15000</c:v>
                </c:pt>
                <c:pt idx="44">
                  <c:v>15000</c:v>
                </c:pt>
                <c:pt idx="45">
                  <c:v>15000</c:v>
                </c:pt>
                <c:pt idx="46">
                  <c:v>15000</c:v>
                </c:pt>
                <c:pt idx="47">
                  <c:v>15000</c:v>
                </c:pt>
                <c:pt idx="48">
                  <c:v>15000</c:v>
                </c:pt>
                <c:pt idx="49">
                  <c:v>15000</c:v>
                </c:pt>
                <c:pt idx="50">
                  <c:v>15000</c:v>
                </c:pt>
                <c:pt idx="51">
                  <c:v>15000</c:v>
                </c:pt>
                <c:pt idx="52">
                  <c:v>15000</c:v>
                </c:pt>
                <c:pt idx="53">
                  <c:v>15000</c:v>
                </c:pt>
                <c:pt idx="54">
                  <c:v>15000</c:v>
                </c:pt>
                <c:pt idx="55">
                  <c:v>15000</c:v>
                </c:pt>
                <c:pt idx="56">
                  <c:v>15000</c:v>
                </c:pt>
                <c:pt idx="57">
                  <c:v>15000</c:v>
                </c:pt>
                <c:pt idx="58">
                  <c:v>15000</c:v>
                </c:pt>
                <c:pt idx="59">
                  <c:v>15000</c:v>
                </c:pt>
                <c:pt idx="60">
                  <c:v>15000</c:v>
                </c:pt>
                <c:pt idx="61">
                  <c:v>15000</c:v>
                </c:pt>
                <c:pt idx="62">
                  <c:v>15000</c:v>
                </c:pt>
                <c:pt idx="63">
                  <c:v>15000</c:v>
                </c:pt>
                <c:pt idx="64">
                  <c:v>15000</c:v>
                </c:pt>
                <c:pt idx="65">
                  <c:v>15000</c:v>
                </c:pt>
                <c:pt idx="66">
                  <c:v>15000</c:v>
                </c:pt>
                <c:pt idx="67">
                  <c:v>15000</c:v>
                </c:pt>
                <c:pt idx="68">
                  <c:v>15000</c:v>
                </c:pt>
                <c:pt idx="69">
                  <c:v>15000</c:v>
                </c:pt>
                <c:pt idx="70">
                  <c:v>15000</c:v>
                </c:pt>
                <c:pt idx="71">
                  <c:v>15000</c:v>
                </c:pt>
                <c:pt idx="72">
                  <c:v>15000</c:v>
                </c:pt>
                <c:pt idx="73">
                  <c:v>15000</c:v>
                </c:pt>
                <c:pt idx="74">
                  <c:v>15000</c:v>
                </c:pt>
                <c:pt idx="75">
                  <c:v>15000</c:v>
                </c:pt>
                <c:pt idx="76">
                  <c:v>15000</c:v>
                </c:pt>
                <c:pt idx="77">
                  <c:v>15000</c:v>
                </c:pt>
                <c:pt idx="78">
                  <c:v>15000</c:v>
                </c:pt>
                <c:pt idx="79">
                  <c:v>15000</c:v>
                </c:pt>
                <c:pt idx="80">
                  <c:v>15000</c:v>
                </c:pt>
                <c:pt idx="81">
                  <c:v>15000</c:v>
                </c:pt>
                <c:pt idx="82">
                  <c:v>15000</c:v>
                </c:pt>
                <c:pt idx="83">
                  <c:v>15000</c:v>
                </c:pt>
                <c:pt idx="84">
                  <c:v>15000</c:v>
                </c:pt>
                <c:pt idx="85">
                  <c:v>15000</c:v>
                </c:pt>
                <c:pt idx="86">
                  <c:v>15000</c:v>
                </c:pt>
              </c:numCache>
            </c:numRef>
          </c:val>
        </c:ser>
        <c:ser>
          <c:idx val="2"/>
          <c:order val="2"/>
          <c:tx>
            <c:strRef>
              <c:f>Sole!$K$2</c:f>
              <c:strCache>
                <c:ptCount val="1"/>
                <c:pt idx="0">
                  <c:v>Valore medio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Sole!$B$3:$B$89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Sole!$K$3:$K$89</c:f>
              <c:numCache>
                <c:formatCode>#,##0</c:formatCode>
                <c:ptCount val="87"/>
                <c:pt idx="0">
                  <c:v>22867.193002448097</c:v>
                </c:pt>
                <c:pt idx="1">
                  <c:v>22867.193002448097</c:v>
                </c:pt>
                <c:pt idx="2">
                  <c:v>22867.193002448097</c:v>
                </c:pt>
                <c:pt idx="3">
                  <c:v>22867.193002448097</c:v>
                </c:pt>
                <c:pt idx="4">
                  <c:v>22867.193002448097</c:v>
                </c:pt>
                <c:pt idx="5">
                  <c:v>22867.193002448097</c:v>
                </c:pt>
                <c:pt idx="6">
                  <c:v>22867.193002448097</c:v>
                </c:pt>
                <c:pt idx="7">
                  <c:v>22867.193002448097</c:v>
                </c:pt>
                <c:pt idx="8">
                  <c:v>22867.193002448097</c:v>
                </c:pt>
                <c:pt idx="9">
                  <c:v>22867.193002448097</c:v>
                </c:pt>
                <c:pt idx="10">
                  <c:v>22867.193002448097</c:v>
                </c:pt>
                <c:pt idx="11">
                  <c:v>22867.193002448097</c:v>
                </c:pt>
                <c:pt idx="12">
                  <c:v>22867.193002448097</c:v>
                </c:pt>
                <c:pt idx="13">
                  <c:v>22867.193002448097</c:v>
                </c:pt>
                <c:pt idx="14">
                  <c:v>22867.193002448097</c:v>
                </c:pt>
                <c:pt idx="15">
                  <c:v>22867.193002448097</c:v>
                </c:pt>
                <c:pt idx="16">
                  <c:v>22867.193002448097</c:v>
                </c:pt>
                <c:pt idx="17">
                  <c:v>22867.193002448097</c:v>
                </c:pt>
                <c:pt idx="18">
                  <c:v>22867.193002448097</c:v>
                </c:pt>
                <c:pt idx="19">
                  <c:v>22867.193002448097</c:v>
                </c:pt>
                <c:pt idx="20">
                  <c:v>22867.193002448097</c:v>
                </c:pt>
                <c:pt idx="21">
                  <c:v>22867.193002448097</c:v>
                </c:pt>
                <c:pt idx="22">
                  <c:v>22867.193002448097</c:v>
                </c:pt>
                <c:pt idx="23">
                  <c:v>22867.193002448097</c:v>
                </c:pt>
                <c:pt idx="24">
                  <c:v>22867.193002448097</c:v>
                </c:pt>
                <c:pt idx="25">
                  <c:v>22867.193002448097</c:v>
                </c:pt>
                <c:pt idx="26">
                  <c:v>22867.193002448097</c:v>
                </c:pt>
                <c:pt idx="27">
                  <c:v>22867.193002448097</c:v>
                </c:pt>
                <c:pt idx="28">
                  <c:v>22867.193002448097</c:v>
                </c:pt>
                <c:pt idx="29">
                  <c:v>22867.193002448097</c:v>
                </c:pt>
                <c:pt idx="30">
                  <c:v>22867.193002448097</c:v>
                </c:pt>
                <c:pt idx="31">
                  <c:v>22867.193002448097</c:v>
                </c:pt>
                <c:pt idx="32">
                  <c:v>22867.193002448097</c:v>
                </c:pt>
                <c:pt idx="33">
                  <c:v>22867.193002448097</c:v>
                </c:pt>
                <c:pt idx="34">
                  <c:v>22867.193002448097</c:v>
                </c:pt>
                <c:pt idx="35">
                  <c:v>22867.193002448097</c:v>
                </c:pt>
                <c:pt idx="36">
                  <c:v>22867.193002448097</c:v>
                </c:pt>
                <c:pt idx="37">
                  <c:v>22867.193002448097</c:v>
                </c:pt>
                <c:pt idx="38">
                  <c:v>22867.193002448097</c:v>
                </c:pt>
                <c:pt idx="39">
                  <c:v>22867.193002448097</c:v>
                </c:pt>
                <c:pt idx="40">
                  <c:v>22867.193002448097</c:v>
                </c:pt>
                <c:pt idx="41">
                  <c:v>22867.193002448097</c:v>
                </c:pt>
                <c:pt idx="42">
                  <c:v>22867.193002448097</c:v>
                </c:pt>
                <c:pt idx="43">
                  <c:v>22867.193002448097</c:v>
                </c:pt>
                <c:pt idx="44">
                  <c:v>22867.193002448097</c:v>
                </c:pt>
                <c:pt idx="45">
                  <c:v>22867.193002448097</c:v>
                </c:pt>
                <c:pt idx="46">
                  <c:v>22867.193002448097</c:v>
                </c:pt>
                <c:pt idx="47">
                  <c:v>22867.193002448097</c:v>
                </c:pt>
                <c:pt idx="48">
                  <c:v>22867.193002448097</c:v>
                </c:pt>
                <c:pt idx="49">
                  <c:v>22867.193002448097</c:v>
                </c:pt>
                <c:pt idx="50">
                  <c:v>22867.193002448097</c:v>
                </c:pt>
                <c:pt idx="51">
                  <c:v>22867.193002448097</c:v>
                </c:pt>
                <c:pt idx="52">
                  <c:v>22867.193002448097</c:v>
                </c:pt>
                <c:pt idx="53">
                  <c:v>22867.193002448097</c:v>
                </c:pt>
                <c:pt idx="54">
                  <c:v>22867.193002448097</c:v>
                </c:pt>
                <c:pt idx="55">
                  <c:v>22867.193002448097</c:v>
                </c:pt>
                <c:pt idx="56">
                  <c:v>22867.193002448097</c:v>
                </c:pt>
                <c:pt idx="57">
                  <c:v>22867.193002448097</c:v>
                </c:pt>
                <c:pt idx="58">
                  <c:v>22867.193002448097</c:v>
                </c:pt>
                <c:pt idx="59">
                  <c:v>22867.193002448097</c:v>
                </c:pt>
                <c:pt idx="60">
                  <c:v>22867.193002448097</c:v>
                </c:pt>
                <c:pt idx="61">
                  <c:v>22867.193002448097</c:v>
                </c:pt>
                <c:pt idx="62">
                  <c:v>22867.193002448097</c:v>
                </c:pt>
                <c:pt idx="63">
                  <c:v>22867.193002448097</c:v>
                </c:pt>
                <c:pt idx="64">
                  <c:v>22867.193002448097</c:v>
                </c:pt>
                <c:pt idx="65">
                  <c:v>22867.193002448097</c:v>
                </c:pt>
                <c:pt idx="66">
                  <c:v>22867.193002448097</c:v>
                </c:pt>
                <c:pt idx="67">
                  <c:v>22867.193002448097</c:v>
                </c:pt>
                <c:pt idx="68">
                  <c:v>22867.193002448097</c:v>
                </c:pt>
                <c:pt idx="69">
                  <c:v>22867.193002448097</c:v>
                </c:pt>
                <c:pt idx="70">
                  <c:v>22867.193002448097</c:v>
                </c:pt>
                <c:pt idx="71">
                  <c:v>22867.193002448097</c:v>
                </c:pt>
                <c:pt idx="72">
                  <c:v>22867.193002448097</c:v>
                </c:pt>
                <c:pt idx="73">
                  <c:v>22867.193002448097</c:v>
                </c:pt>
                <c:pt idx="74">
                  <c:v>22867.193002448097</c:v>
                </c:pt>
                <c:pt idx="75">
                  <c:v>22867.193002448097</c:v>
                </c:pt>
                <c:pt idx="76">
                  <c:v>22867.193002448097</c:v>
                </c:pt>
                <c:pt idx="77">
                  <c:v>22867.193002448097</c:v>
                </c:pt>
                <c:pt idx="78">
                  <c:v>22867.193002448097</c:v>
                </c:pt>
                <c:pt idx="79">
                  <c:v>22867.193002448097</c:v>
                </c:pt>
                <c:pt idx="80">
                  <c:v>22867.193002448097</c:v>
                </c:pt>
                <c:pt idx="81">
                  <c:v>22867.193002448097</c:v>
                </c:pt>
                <c:pt idx="82">
                  <c:v>22867.193002448097</c:v>
                </c:pt>
                <c:pt idx="83">
                  <c:v>22867.193002448097</c:v>
                </c:pt>
                <c:pt idx="84">
                  <c:v>22867.193002448097</c:v>
                </c:pt>
                <c:pt idx="85">
                  <c:v>22867.193002448097</c:v>
                </c:pt>
                <c:pt idx="86">
                  <c:v>22867.193002448097</c:v>
                </c:pt>
              </c:numCache>
            </c:numRef>
          </c:val>
        </c:ser>
        <c:marker val="1"/>
        <c:axId val="73327744"/>
        <c:axId val="73329280"/>
      </c:lineChart>
      <c:dateAx>
        <c:axId val="73327744"/>
        <c:scaling>
          <c:orientation val="minMax"/>
        </c:scaling>
        <c:axPos val="b"/>
        <c:numFmt formatCode="dd/mm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329280"/>
        <c:crosses val="autoZero"/>
        <c:auto val="1"/>
        <c:lblOffset val="100"/>
        <c:majorUnit val="20"/>
        <c:majorTimeUnit val="days"/>
      </c:dateAx>
      <c:valAx>
        <c:axId val="73329280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32774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647661306180365"/>
          <c:y val="2.1390374331550797E-2"/>
          <c:w val="0.26654073115340232"/>
          <c:h val="0.17338835319381871"/>
        </c:manualLayout>
      </c:layout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sz="1800" b="1" dirty="0" smtClean="0"/>
              <a:t>Hd</a:t>
            </a:r>
            <a:r>
              <a:rPr lang="it-IT" sz="1800" b="1" dirty="0" smtClean="0"/>
              <a:t> kJ/kg </a:t>
            </a:r>
            <a:r>
              <a:rPr lang="it-IT" sz="1800" b="1" dirty="0"/>
              <a:t>tq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7803825010473082E-2"/>
          <c:y val="0.21296952854155271"/>
          <c:w val="0.92738233860832542"/>
          <c:h val="0.54088003705419474"/>
        </c:manualLayout>
      </c:layout>
      <c:lineChart>
        <c:grouping val="standard"/>
        <c:ser>
          <c:idx val="0"/>
          <c:order val="0"/>
          <c:tx>
            <c:strRef>
              <c:f>'Produttore 9'!$E$2</c:f>
              <c:strCache>
                <c:ptCount val="1"/>
                <c:pt idx="0">
                  <c:v>PCI KJ/Kg  tq</c:v>
                </c:pt>
              </c:strCache>
            </c:strRef>
          </c:tx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9'!$E$3:$E$89</c:f>
              <c:numCache>
                <c:formatCode>#,##0</c:formatCode>
                <c:ptCount val="87"/>
                <c:pt idx="0">
                  <c:v>26659.238962091262</c:v>
                </c:pt>
                <c:pt idx="1">
                  <c:v>26333</c:v>
                </c:pt>
                <c:pt idx="2">
                  <c:v>23712</c:v>
                </c:pt>
                <c:pt idx="3">
                  <c:v>24349</c:v>
                </c:pt>
                <c:pt idx="4">
                  <c:v>26240</c:v>
                </c:pt>
                <c:pt idx="5">
                  <c:v>22077.484847901065</c:v>
                </c:pt>
                <c:pt idx="6">
                  <c:v>18377.606324872337</c:v>
                </c:pt>
                <c:pt idx="7">
                  <c:v>20399.682270550897</c:v>
                </c:pt>
                <c:pt idx="8">
                  <c:v>23881.225223584461</c:v>
                </c:pt>
                <c:pt idx="9">
                  <c:v>18571</c:v>
                </c:pt>
                <c:pt idx="10">
                  <c:v>16683</c:v>
                </c:pt>
                <c:pt idx="11">
                  <c:v>18303</c:v>
                </c:pt>
                <c:pt idx="12">
                  <c:v>18649</c:v>
                </c:pt>
                <c:pt idx="13">
                  <c:v>23800</c:v>
                </c:pt>
                <c:pt idx="14">
                  <c:v>18921</c:v>
                </c:pt>
                <c:pt idx="15">
                  <c:v>25877</c:v>
                </c:pt>
                <c:pt idx="16">
                  <c:v>27396</c:v>
                </c:pt>
                <c:pt idx="17">
                  <c:v>21700</c:v>
                </c:pt>
                <c:pt idx="18">
                  <c:v>26998</c:v>
                </c:pt>
                <c:pt idx="19">
                  <c:v>21748</c:v>
                </c:pt>
                <c:pt idx="20">
                  <c:v>24513</c:v>
                </c:pt>
                <c:pt idx="21">
                  <c:v>19812</c:v>
                </c:pt>
                <c:pt idx="22">
                  <c:v>22165</c:v>
                </c:pt>
                <c:pt idx="23">
                  <c:v>21785</c:v>
                </c:pt>
                <c:pt idx="24">
                  <c:v>17271</c:v>
                </c:pt>
                <c:pt idx="27">
                  <c:v>24086</c:v>
                </c:pt>
                <c:pt idx="28">
                  <c:v>23917</c:v>
                </c:pt>
                <c:pt idx="29">
                  <c:v>23796</c:v>
                </c:pt>
                <c:pt idx="30">
                  <c:v>22463</c:v>
                </c:pt>
                <c:pt idx="31">
                  <c:v>17965</c:v>
                </c:pt>
                <c:pt idx="32">
                  <c:v>15187</c:v>
                </c:pt>
                <c:pt idx="33">
                  <c:v>20622</c:v>
                </c:pt>
                <c:pt idx="34">
                  <c:v>27117</c:v>
                </c:pt>
                <c:pt idx="35">
                  <c:v>22654</c:v>
                </c:pt>
                <c:pt idx="36">
                  <c:v>22497</c:v>
                </c:pt>
                <c:pt idx="37">
                  <c:v>15840</c:v>
                </c:pt>
                <c:pt idx="38">
                  <c:v>20047</c:v>
                </c:pt>
                <c:pt idx="39">
                  <c:v>23427</c:v>
                </c:pt>
                <c:pt idx="40">
                  <c:v>25547</c:v>
                </c:pt>
                <c:pt idx="41">
                  <c:v>20794</c:v>
                </c:pt>
                <c:pt idx="42">
                  <c:v>18322</c:v>
                </c:pt>
                <c:pt idx="43">
                  <c:v>23901</c:v>
                </c:pt>
                <c:pt idx="44">
                  <c:v>25239</c:v>
                </c:pt>
                <c:pt idx="45">
                  <c:v>22660</c:v>
                </c:pt>
                <c:pt idx="46">
                  <c:v>26649</c:v>
                </c:pt>
                <c:pt idx="47">
                  <c:v>18813</c:v>
                </c:pt>
                <c:pt idx="48">
                  <c:v>20465</c:v>
                </c:pt>
                <c:pt idx="49">
                  <c:v>18615</c:v>
                </c:pt>
                <c:pt idx="50">
                  <c:v>18320</c:v>
                </c:pt>
                <c:pt idx="51">
                  <c:v>21095</c:v>
                </c:pt>
                <c:pt idx="52">
                  <c:v>26066</c:v>
                </c:pt>
                <c:pt idx="55">
                  <c:v>27340</c:v>
                </c:pt>
                <c:pt idx="56">
                  <c:v>23814</c:v>
                </c:pt>
                <c:pt idx="57">
                  <c:v>18385</c:v>
                </c:pt>
                <c:pt idx="58">
                  <c:v>25375.33949850584</c:v>
                </c:pt>
                <c:pt idx="59">
                  <c:v>18589.473046660194</c:v>
                </c:pt>
                <c:pt idx="60">
                  <c:v>21659.632421052</c:v>
                </c:pt>
                <c:pt idx="61">
                  <c:v>27034.991527152255</c:v>
                </c:pt>
                <c:pt idx="62">
                  <c:v>20899.608830219429</c:v>
                </c:pt>
                <c:pt idx="63">
                  <c:v>27345.893488821701</c:v>
                </c:pt>
                <c:pt idx="64">
                  <c:v>20318.48508240451</c:v>
                </c:pt>
                <c:pt idx="65">
                  <c:v>23278.619975124497</c:v>
                </c:pt>
                <c:pt idx="66">
                  <c:v>23820.180641790299</c:v>
                </c:pt>
                <c:pt idx="67">
                  <c:v>25280.868831758831</c:v>
                </c:pt>
                <c:pt idx="68">
                  <c:v>24539.903006900593</c:v>
                </c:pt>
                <c:pt idx="69">
                  <c:v>23854.585516377661</c:v>
                </c:pt>
                <c:pt idx="70">
                  <c:v>23100.714201813211</c:v>
                </c:pt>
                <c:pt idx="71">
                  <c:v>22913.352106466002</c:v>
                </c:pt>
                <c:pt idx="72">
                  <c:v>24237.198693623188</c:v>
                </c:pt>
                <c:pt idx="73">
                  <c:v>28384.773646032096</c:v>
                </c:pt>
                <c:pt idx="74">
                  <c:v>21927.887676392897</c:v>
                </c:pt>
                <c:pt idx="75">
                  <c:v>26115.795442847146</c:v>
                </c:pt>
                <c:pt idx="76">
                  <c:v>25323.855890943945</c:v>
                </c:pt>
                <c:pt idx="77">
                  <c:v>23698.035692508231</c:v>
                </c:pt>
                <c:pt idx="78">
                  <c:v>25751.686018954821</c:v>
                </c:pt>
                <c:pt idx="79">
                  <c:v>26002.129114823376</c:v>
                </c:pt>
                <c:pt idx="80">
                  <c:v>22450.996456384997</c:v>
                </c:pt>
                <c:pt idx="81">
                  <c:v>24798.897265724961</c:v>
                </c:pt>
                <c:pt idx="84">
                  <c:v>26607.464494393138</c:v>
                </c:pt>
                <c:pt idx="85">
                  <c:v>28939.125534013478</c:v>
                </c:pt>
                <c:pt idx="86">
                  <c:v>28128.901467606782</c:v>
                </c:pt>
              </c:numCache>
            </c:numRef>
          </c:val>
        </c:ser>
        <c:ser>
          <c:idx val="1"/>
          <c:order val="1"/>
          <c:tx>
            <c:strRef>
              <c:f>'Produttore 9'!$J$2</c:f>
              <c:strCache>
                <c:ptCount val="1"/>
                <c:pt idx="0">
                  <c:v>Specifica UNI 9903-1:2004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9'!$J$3:$J$89</c:f>
              <c:numCache>
                <c:formatCode>#,##0</c:formatCode>
                <c:ptCount val="87"/>
                <c:pt idx="0">
                  <c:v>15000</c:v>
                </c:pt>
                <c:pt idx="1">
                  <c:v>15000</c:v>
                </c:pt>
                <c:pt idx="2">
                  <c:v>15000</c:v>
                </c:pt>
                <c:pt idx="3">
                  <c:v>15000</c:v>
                </c:pt>
                <c:pt idx="4">
                  <c:v>15000</c:v>
                </c:pt>
                <c:pt idx="5">
                  <c:v>15000</c:v>
                </c:pt>
                <c:pt idx="6">
                  <c:v>15000</c:v>
                </c:pt>
                <c:pt idx="7">
                  <c:v>15000</c:v>
                </c:pt>
                <c:pt idx="8">
                  <c:v>15000</c:v>
                </c:pt>
                <c:pt idx="9">
                  <c:v>15000</c:v>
                </c:pt>
                <c:pt idx="10">
                  <c:v>15000</c:v>
                </c:pt>
                <c:pt idx="11">
                  <c:v>15000</c:v>
                </c:pt>
                <c:pt idx="12">
                  <c:v>15000</c:v>
                </c:pt>
                <c:pt idx="13">
                  <c:v>15000</c:v>
                </c:pt>
                <c:pt idx="14">
                  <c:v>15000</c:v>
                </c:pt>
                <c:pt idx="15">
                  <c:v>15000</c:v>
                </c:pt>
                <c:pt idx="16">
                  <c:v>15000</c:v>
                </c:pt>
                <c:pt idx="17">
                  <c:v>15000</c:v>
                </c:pt>
                <c:pt idx="18">
                  <c:v>15000</c:v>
                </c:pt>
                <c:pt idx="19">
                  <c:v>15000</c:v>
                </c:pt>
                <c:pt idx="20">
                  <c:v>15000</c:v>
                </c:pt>
                <c:pt idx="21">
                  <c:v>15000</c:v>
                </c:pt>
                <c:pt idx="22">
                  <c:v>15000</c:v>
                </c:pt>
                <c:pt idx="23">
                  <c:v>15000</c:v>
                </c:pt>
                <c:pt idx="24">
                  <c:v>15000</c:v>
                </c:pt>
                <c:pt idx="25">
                  <c:v>15000</c:v>
                </c:pt>
                <c:pt idx="26">
                  <c:v>15000</c:v>
                </c:pt>
                <c:pt idx="27">
                  <c:v>15000</c:v>
                </c:pt>
                <c:pt idx="28">
                  <c:v>15000</c:v>
                </c:pt>
                <c:pt idx="29">
                  <c:v>15000</c:v>
                </c:pt>
                <c:pt idx="30">
                  <c:v>15000</c:v>
                </c:pt>
                <c:pt idx="31">
                  <c:v>15000</c:v>
                </c:pt>
                <c:pt idx="32">
                  <c:v>15000</c:v>
                </c:pt>
                <c:pt idx="33">
                  <c:v>15000</c:v>
                </c:pt>
                <c:pt idx="34">
                  <c:v>15000</c:v>
                </c:pt>
                <c:pt idx="35">
                  <c:v>15000</c:v>
                </c:pt>
                <c:pt idx="36">
                  <c:v>15000</c:v>
                </c:pt>
                <c:pt idx="37">
                  <c:v>15000</c:v>
                </c:pt>
                <c:pt idx="38">
                  <c:v>15000</c:v>
                </c:pt>
                <c:pt idx="39">
                  <c:v>15000</c:v>
                </c:pt>
                <c:pt idx="40">
                  <c:v>15000</c:v>
                </c:pt>
                <c:pt idx="41">
                  <c:v>15000</c:v>
                </c:pt>
                <c:pt idx="42">
                  <c:v>15000</c:v>
                </c:pt>
                <c:pt idx="43">
                  <c:v>15000</c:v>
                </c:pt>
                <c:pt idx="44">
                  <c:v>15000</c:v>
                </c:pt>
                <c:pt idx="45">
                  <c:v>15000</c:v>
                </c:pt>
                <c:pt idx="46">
                  <c:v>15000</c:v>
                </c:pt>
                <c:pt idx="47">
                  <c:v>15000</c:v>
                </c:pt>
                <c:pt idx="48">
                  <c:v>15000</c:v>
                </c:pt>
                <c:pt idx="49">
                  <c:v>15000</c:v>
                </c:pt>
                <c:pt idx="50">
                  <c:v>15000</c:v>
                </c:pt>
                <c:pt idx="51">
                  <c:v>15000</c:v>
                </c:pt>
                <c:pt idx="52">
                  <c:v>15000</c:v>
                </c:pt>
                <c:pt idx="53">
                  <c:v>15000</c:v>
                </c:pt>
                <c:pt idx="54">
                  <c:v>15000</c:v>
                </c:pt>
                <c:pt idx="55">
                  <c:v>15000</c:v>
                </c:pt>
                <c:pt idx="56">
                  <c:v>15000</c:v>
                </c:pt>
                <c:pt idx="57">
                  <c:v>15000</c:v>
                </c:pt>
                <c:pt idx="58">
                  <c:v>15000</c:v>
                </c:pt>
                <c:pt idx="59">
                  <c:v>15000</c:v>
                </c:pt>
                <c:pt idx="60">
                  <c:v>15000</c:v>
                </c:pt>
                <c:pt idx="61">
                  <c:v>15000</c:v>
                </c:pt>
                <c:pt idx="62">
                  <c:v>15000</c:v>
                </c:pt>
                <c:pt idx="63">
                  <c:v>15000</c:v>
                </c:pt>
                <c:pt idx="64">
                  <c:v>15000</c:v>
                </c:pt>
                <c:pt idx="65">
                  <c:v>15000</c:v>
                </c:pt>
                <c:pt idx="66">
                  <c:v>15000</c:v>
                </c:pt>
                <c:pt idx="67">
                  <c:v>15000</c:v>
                </c:pt>
                <c:pt idx="68">
                  <c:v>15000</c:v>
                </c:pt>
                <c:pt idx="69">
                  <c:v>15000</c:v>
                </c:pt>
                <c:pt idx="70">
                  <c:v>15000</c:v>
                </c:pt>
                <c:pt idx="71">
                  <c:v>15000</c:v>
                </c:pt>
                <c:pt idx="72">
                  <c:v>15000</c:v>
                </c:pt>
                <c:pt idx="73">
                  <c:v>15000</c:v>
                </c:pt>
                <c:pt idx="74">
                  <c:v>15000</c:v>
                </c:pt>
                <c:pt idx="75">
                  <c:v>15000</c:v>
                </c:pt>
                <c:pt idx="76">
                  <c:v>15000</c:v>
                </c:pt>
                <c:pt idx="77">
                  <c:v>15000</c:v>
                </c:pt>
                <c:pt idx="78">
                  <c:v>15000</c:v>
                </c:pt>
                <c:pt idx="79">
                  <c:v>15000</c:v>
                </c:pt>
                <c:pt idx="80">
                  <c:v>15000</c:v>
                </c:pt>
                <c:pt idx="81">
                  <c:v>15000</c:v>
                </c:pt>
                <c:pt idx="82">
                  <c:v>15000</c:v>
                </c:pt>
                <c:pt idx="83">
                  <c:v>15000</c:v>
                </c:pt>
                <c:pt idx="84">
                  <c:v>15000</c:v>
                </c:pt>
                <c:pt idx="85">
                  <c:v>15000</c:v>
                </c:pt>
                <c:pt idx="86">
                  <c:v>15000</c:v>
                </c:pt>
              </c:numCache>
            </c:numRef>
          </c:val>
        </c:ser>
        <c:ser>
          <c:idx val="2"/>
          <c:order val="2"/>
          <c:tx>
            <c:strRef>
              <c:f>'Produttore 9'!$K$2</c:f>
              <c:strCache>
                <c:ptCount val="1"/>
                <c:pt idx="0">
                  <c:v>Valore medio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'Produttore 9'!$B$3:$B$89</c:f>
              <c:numCache>
                <c:formatCode>dd/mm/yyyy</c:formatCode>
                <c:ptCount val="87"/>
                <c:pt idx="0">
                  <c:v>39722</c:v>
                </c:pt>
                <c:pt idx="1">
                  <c:v>39729</c:v>
                </c:pt>
                <c:pt idx="2">
                  <c:v>39735</c:v>
                </c:pt>
                <c:pt idx="3">
                  <c:v>39736</c:v>
                </c:pt>
                <c:pt idx="4">
                  <c:v>39737</c:v>
                </c:pt>
                <c:pt idx="5">
                  <c:v>39741</c:v>
                </c:pt>
                <c:pt idx="6">
                  <c:v>39748</c:v>
                </c:pt>
                <c:pt idx="7">
                  <c:v>39749</c:v>
                </c:pt>
                <c:pt idx="8">
                  <c:v>39757</c:v>
                </c:pt>
                <c:pt idx="9">
                  <c:v>39764</c:v>
                </c:pt>
                <c:pt idx="10">
                  <c:v>39772</c:v>
                </c:pt>
                <c:pt idx="11">
                  <c:v>39779</c:v>
                </c:pt>
                <c:pt idx="12">
                  <c:v>39783</c:v>
                </c:pt>
                <c:pt idx="13">
                  <c:v>39784</c:v>
                </c:pt>
                <c:pt idx="14">
                  <c:v>39785</c:v>
                </c:pt>
                <c:pt idx="15">
                  <c:v>39786</c:v>
                </c:pt>
                <c:pt idx="16">
                  <c:v>39787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39801</c:v>
                </c:pt>
                <c:pt idx="25">
                  <c:v>39801</c:v>
                </c:pt>
                <c:pt idx="26">
                  <c:v>39832</c:v>
                </c:pt>
                <c:pt idx="27">
                  <c:v>39832</c:v>
                </c:pt>
                <c:pt idx="28">
                  <c:v>39833</c:v>
                </c:pt>
                <c:pt idx="29">
                  <c:v>39834</c:v>
                </c:pt>
                <c:pt idx="30">
                  <c:v>39835</c:v>
                </c:pt>
                <c:pt idx="31">
                  <c:v>39836</c:v>
                </c:pt>
                <c:pt idx="32">
                  <c:v>39839</c:v>
                </c:pt>
                <c:pt idx="33">
                  <c:v>39840</c:v>
                </c:pt>
                <c:pt idx="34">
                  <c:v>39841</c:v>
                </c:pt>
                <c:pt idx="35">
                  <c:v>39848</c:v>
                </c:pt>
                <c:pt idx="36">
                  <c:v>39857</c:v>
                </c:pt>
                <c:pt idx="37">
                  <c:v>39862</c:v>
                </c:pt>
                <c:pt idx="38">
                  <c:v>39863</c:v>
                </c:pt>
                <c:pt idx="39">
                  <c:v>39867</c:v>
                </c:pt>
                <c:pt idx="40">
                  <c:v>39868</c:v>
                </c:pt>
                <c:pt idx="41">
                  <c:v>39869</c:v>
                </c:pt>
                <c:pt idx="42">
                  <c:v>39870</c:v>
                </c:pt>
                <c:pt idx="43">
                  <c:v>39874</c:v>
                </c:pt>
                <c:pt idx="44">
                  <c:v>39875</c:v>
                </c:pt>
                <c:pt idx="45">
                  <c:v>39876</c:v>
                </c:pt>
                <c:pt idx="46">
                  <c:v>39881</c:v>
                </c:pt>
                <c:pt idx="47">
                  <c:v>39882</c:v>
                </c:pt>
                <c:pt idx="48">
                  <c:v>39883</c:v>
                </c:pt>
                <c:pt idx="49">
                  <c:v>39884</c:v>
                </c:pt>
                <c:pt idx="50">
                  <c:v>39888</c:v>
                </c:pt>
                <c:pt idx="51">
                  <c:v>39889</c:v>
                </c:pt>
                <c:pt idx="52">
                  <c:v>39892</c:v>
                </c:pt>
                <c:pt idx="53">
                  <c:v>39892</c:v>
                </c:pt>
                <c:pt idx="54">
                  <c:v>39946</c:v>
                </c:pt>
                <c:pt idx="55">
                  <c:v>39946</c:v>
                </c:pt>
                <c:pt idx="56">
                  <c:v>39947</c:v>
                </c:pt>
                <c:pt idx="57">
                  <c:v>39948</c:v>
                </c:pt>
                <c:pt idx="58">
                  <c:v>39951</c:v>
                </c:pt>
                <c:pt idx="59">
                  <c:v>39952</c:v>
                </c:pt>
                <c:pt idx="60">
                  <c:v>39953</c:v>
                </c:pt>
                <c:pt idx="61">
                  <c:v>39954</c:v>
                </c:pt>
                <c:pt idx="62">
                  <c:v>39959</c:v>
                </c:pt>
                <c:pt idx="63">
                  <c:v>39961</c:v>
                </c:pt>
                <c:pt idx="64">
                  <c:v>39962</c:v>
                </c:pt>
                <c:pt idx="65">
                  <c:v>39967</c:v>
                </c:pt>
                <c:pt idx="66">
                  <c:v>39972</c:v>
                </c:pt>
                <c:pt idx="67">
                  <c:v>39973</c:v>
                </c:pt>
                <c:pt idx="68">
                  <c:v>39974</c:v>
                </c:pt>
                <c:pt idx="69">
                  <c:v>39978</c:v>
                </c:pt>
                <c:pt idx="70">
                  <c:v>39984</c:v>
                </c:pt>
                <c:pt idx="71">
                  <c:v>39990</c:v>
                </c:pt>
                <c:pt idx="72">
                  <c:v>39995</c:v>
                </c:pt>
                <c:pt idx="73">
                  <c:v>39996</c:v>
                </c:pt>
                <c:pt idx="74">
                  <c:v>39997</c:v>
                </c:pt>
                <c:pt idx="75">
                  <c:v>40000</c:v>
                </c:pt>
                <c:pt idx="76">
                  <c:v>40003</c:v>
                </c:pt>
                <c:pt idx="77">
                  <c:v>40004</c:v>
                </c:pt>
                <c:pt idx="78">
                  <c:v>40009</c:v>
                </c:pt>
                <c:pt idx="79">
                  <c:v>40010</c:v>
                </c:pt>
                <c:pt idx="80">
                  <c:v>40016</c:v>
                </c:pt>
                <c:pt idx="81">
                  <c:v>40023</c:v>
                </c:pt>
                <c:pt idx="82">
                  <c:v>40023</c:v>
                </c:pt>
                <c:pt idx="83">
                  <c:v>40078</c:v>
                </c:pt>
                <c:pt idx="84">
                  <c:v>40078</c:v>
                </c:pt>
                <c:pt idx="85">
                  <c:v>40079</c:v>
                </c:pt>
                <c:pt idx="86">
                  <c:v>40080</c:v>
                </c:pt>
              </c:numCache>
            </c:numRef>
          </c:cat>
          <c:val>
            <c:numRef>
              <c:f>'Produttore 9'!$K$3:$K$89</c:f>
              <c:numCache>
                <c:formatCode>#,##0</c:formatCode>
                <c:ptCount val="87"/>
                <c:pt idx="0">
                  <c:v>22867.193002448097</c:v>
                </c:pt>
                <c:pt idx="1">
                  <c:v>22867.193002448097</c:v>
                </c:pt>
                <c:pt idx="2">
                  <c:v>22867.193002448097</c:v>
                </c:pt>
                <c:pt idx="3">
                  <c:v>22867.193002448097</c:v>
                </c:pt>
                <c:pt idx="4">
                  <c:v>22867.193002448097</c:v>
                </c:pt>
                <c:pt idx="5">
                  <c:v>22867.193002448097</c:v>
                </c:pt>
                <c:pt idx="6">
                  <c:v>22867.193002448097</c:v>
                </c:pt>
                <c:pt idx="7">
                  <c:v>22867.193002448097</c:v>
                </c:pt>
                <c:pt idx="8">
                  <c:v>22867.193002448097</c:v>
                </c:pt>
                <c:pt idx="9">
                  <c:v>22867.193002448097</c:v>
                </c:pt>
                <c:pt idx="10">
                  <c:v>22867.193002448097</c:v>
                </c:pt>
                <c:pt idx="11">
                  <c:v>22867.193002448097</c:v>
                </c:pt>
                <c:pt idx="12">
                  <c:v>22867.193002448097</c:v>
                </c:pt>
                <c:pt idx="13">
                  <c:v>22867.193002448097</c:v>
                </c:pt>
                <c:pt idx="14">
                  <c:v>22867.193002448097</c:v>
                </c:pt>
                <c:pt idx="15">
                  <c:v>22867.193002448097</c:v>
                </c:pt>
                <c:pt idx="16">
                  <c:v>22867.193002448097</c:v>
                </c:pt>
                <c:pt idx="17">
                  <c:v>22867.193002448097</c:v>
                </c:pt>
                <c:pt idx="18">
                  <c:v>22867.193002448097</c:v>
                </c:pt>
                <c:pt idx="19">
                  <c:v>22867.193002448097</c:v>
                </c:pt>
                <c:pt idx="20">
                  <c:v>22867.193002448097</c:v>
                </c:pt>
                <c:pt idx="21">
                  <c:v>22867.193002448097</c:v>
                </c:pt>
                <c:pt idx="22">
                  <c:v>22867.193002448097</c:v>
                </c:pt>
                <c:pt idx="23">
                  <c:v>22867.193002448097</c:v>
                </c:pt>
                <c:pt idx="24">
                  <c:v>22867.193002448097</c:v>
                </c:pt>
                <c:pt idx="25">
                  <c:v>22867.193002448097</c:v>
                </c:pt>
                <c:pt idx="26">
                  <c:v>22867.193002448097</c:v>
                </c:pt>
                <c:pt idx="27">
                  <c:v>22867.193002448097</c:v>
                </c:pt>
                <c:pt idx="28">
                  <c:v>22867.193002448097</c:v>
                </c:pt>
                <c:pt idx="29">
                  <c:v>22867.193002448097</c:v>
                </c:pt>
                <c:pt idx="30">
                  <c:v>22867.193002448097</c:v>
                </c:pt>
                <c:pt idx="31">
                  <c:v>22867.193002448097</c:v>
                </c:pt>
                <c:pt idx="32">
                  <c:v>22867.193002448097</c:v>
                </c:pt>
                <c:pt idx="33">
                  <c:v>22867.193002448097</c:v>
                </c:pt>
                <c:pt idx="34">
                  <c:v>22867.193002448097</c:v>
                </c:pt>
                <c:pt idx="35">
                  <c:v>22867.193002448097</c:v>
                </c:pt>
                <c:pt idx="36">
                  <c:v>22867.193002448097</c:v>
                </c:pt>
                <c:pt idx="37">
                  <c:v>22867.193002448097</c:v>
                </c:pt>
                <c:pt idx="38">
                  <c:v>22867.193002448097</c:v>
                </c:pt>
                <c:pt idx="39">
                  <c:v>22867.193002448097</c:v>
                </c:pt>
                <c:pt idx="40">
                  <c:v>22867.193002448097</c:v>
                </c:pt>
                <c:pt idx="41">
                  <c:v>22867.193002448097</c:v>
                </c:pt>
                <c:pt idx="42">
                  <c:v>22867.193002448097</c:v>
                </c:pt>
                <c:pt idx="43">
                  <c:v>22867.193002448097</c:v>
                </c:pt>
                <c:pt idx="44">
                  <c:v>22867.193002448097</c:v>
                </c:pt>
                <c:pt idx="45">
                  <c:v>22867.193002448097</c:v>
                </c:pt>
                <c:pt idx="46">
                  <c:v>22867.193002448097</c:v>
                </c:pt>
                <c:pt idx="47">
                  <c:v>22867.193002448097</c:v>
                </c:pt>
                <c:pt idx="48">
                  <c:v>22867.193002448097</c:v>
                </c:pt>
                <c:pt idx="49">
                  <c:v>22867.193002448097</c:v>
                </c:pt>
                <c:pt idx="50">
                  <c:v>22867.193002448097</c:v>
                </c:pt>
                <c:pt idx="51">
                  <c:v>22867.193002448097</c:v>
                </c:pt>
                <c:pt idx="52">
                  <c:v>22867.193002448097</c:v>
                </c:pt>
                <c:pt idx="53">
                  <c:v>22867.193002448097</c:v>
                </c:pt>
                <c:pt idx="54">
                  <c:v>22867.193002448097</c:v>
                </c:pt>
                <c:pt idx="55">
                  <c:v>22867.193002448097</c:v>
                </c:pt>
                <c:pt idx="56">
                  <c:v>22867.193002448097</c:v>
                </c:pt>
                <c:pt idx="57">
                  <c:v>22867.193002448097</c:v>
                </c:pt>
                <c:pt idx="58">
                  <c:v>22867.193002448097</c:v>
                </c:pt>
                <c:pt idx="59">
                  <c:v>22867.193002448097</c:v>
                </c:pt>
                <c:pt idx="60">
                  <c:v>22867.193002448097</c:v>
                </c:pt>
                <c:pt idx="61">
                  <c:v>22867.193002448097</c:v>
                </c:pt>
                <c:pt idx="62">
                  <c:v>22867.193002448097</c:v>
                </c:pt>
                <c:pt idx="63">
                  <c:v>22867.193002448097</c:v>
                </c:pt>
                <c:pt idx="64">
                  <c:v>22867.193002448097</c:v>
                </c:pt>
                <c:pt idx="65">
                  <c:v>22867.193002448097</c:v>
                </c:pt>
                <c:pt idx="66">
                  <c:v>22867.193002448097</c:v>
                </c:pt>
                <c:pt idx="67">
                  <c:v>22867.193002448097</c:v>
                </c:pt>
                <c:pt idx="68">
                  <c:v>22867.193002448097</c:v>
                </c:pt>
                <c:pt idx="69">
                  <c:v>22867.193002448097</c:v>
                </c:pt>
                <c:pt idx="70">
                  <c:v>22867.193002448097</c:v>
                </c:pt>
                <c:pt idx="71">
                  <c:v>22867.193002448097</c:v>
                </c:pt>
                <c:pt idx="72">
                  <c:v>22867.193002448097</c:v>
                </c:pt>
                <c:pt idx="73">
                  <c:v>22867.193002448097</c:v>
                </c:pt>
                <c:pt idx="74">
                  <c:v>22867.193002448097</c:v>
                </c:pt>
                <c:pt idx="75">
                  <c:v>22867.193002448097</c:v>
                </c:pt>
                <c:pt idx="76">
                  <c:v>22867.193002448097</c:v>
                </c:pt>
                <c:pt idx="77">
                  <c:v>22867.193002448097</c:v>
                </c:pt>
                <c:pt idx="78">
                  <c:v>22867.193002448097</c:v>
                </c:pt>
                <c:pt idx="79">
                  <c:v>22867.193002448097</c:v>
                </c:pt>
                <c:pt idx="80">
                  <c:v>22867.193002448097</c:v>
                </c:pt>
                <c:pt idx="81">
                  <c:v>22867.193002448097</c:v>
                </c:pt>
                <c:pt idx="82">
                  <c:v>22867.193002448097</c:v>
                </c:pt>
                <c:pt idx="83">
                  <c:v>22867.193002448097</c:v>
                </c:pt>
                <c:pt idx="84">
                  <c:v>22867.193002448097</c:v>
                </c:pt>
                <c:pt idx="85">
                  <c:v>22867.193002448097</c:v>
                </c:pt>
                <c:pt idx="86">
                  <c:v>22867.193002448097</c:v>
                </c:pt>
              </c:numCache>
            </c:numRef>
          </c:val>
        </c:ser>
        <c:marker val="1"/>
        <c:axId val="73406720"/>
        <c:axId val="73420800"/>
      </c:lineChart>
      <c:dateAx>
        <c:axId val="73406720"/>
        <c:scaling>
          <c:orientation val="minMax"/>
        </c:scaling>
        <c:axPos val="b"/>
        <c:numFmt formatCode="dd/mm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420800"/>
        <c:crosses val="autoZero"/>
        <c:auto val="1"/>
        <c:lblOffset val="100"/>
        <c:majorUnit val="20"/>
        <c:majorTimeUnit val="days"/>
      </c:dateAx>
      <c:valAx>
        <c:axId val="73420800"/>
        <c:scaling>
          <c:orientation val="minMax"/>
          <c:min val="0"/>
        </c:scaling>
        <c:axPos val="l"/>
        <c:majorGridlines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CS"/>
          </a:p>
        </c:txPr>
        <c:crossAx val="7340672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647664980139058"/>
          <c:y val="2.1390374331550797E-2"/>
          <c:w val="0.26780434782608697"/>
          <c:h val="0.17338835319381871"/>
        </c:manualLayout>
      </c:layout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CS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C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0.50041</cdr:x>
      <cdr:y>0.21828</cdr:y>
    </cdr:from>
    <cdr:to>
      <cdr:x>0.63085</cdr:x>
      <cdr:y>0.75828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4143404" y="785818"/>
          <a:ext cx="1080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hr-HR" sz="1200" b="1" dirty="0" smtClean="0">
              <a:solidFill>
                <a:sysClr val="windowText" lastClr="000000"/>
              </a:solidFill>
              <a:latin typeface="Calibri" pitchFamily="34" charset="0"/>
            </a:rPr>
            <a:t>ZASTOJ U PROIZVODNJI</a:t>
          </a:r>
          <a:endParaRPr lang="it-IT" sz="1200" b="1" dirty="0">
            <a:solidFill>
              <a:sysClr val="windowText" lastClr="0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0.83689</cdr:x>
      <cdr:y>0.21828</cdr:y>
    </cdr:from>
    <cdr:to>
      <cdr:x>0.96733</cdr:x>
      <cdr:y>0.75828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6929486" y="785818"/>
          <a:ext cx="1080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hr-HR" sz="1200" b="1" dirty="0" smtClean="0">
              <a:solidFill>
                <a:sysClr val="windowText" lastClr="000000"/>
              </a:solidFill>
              <a:latin typeface="Calibri" pitchFamily="34" charset="0"/>
            </a:rPr>
            <a:t>ZASTOJ U PROIZVODNJI</a:t>
          </a:r>
          <a:endParaRPr lang="it-IT" sz="1200" b="1" dirty="0">
            <a:solidFill>
              <a:sysClr val="windowText" lastClr="0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0.26746</cdr:x>
      <cdr:y>0.21828</cdr:y>
    </cdr:from>
    <cdr:to>
      <cdr:x>0.33703</cdr:x>
      <cdr:y>0.75828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2214579" y="785818"/>
          <a:ext cx="576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hr-HR" b="1" dirty="0" smtClean="0">
              <a:solidFill>
                <a:sysClr val="windowText" lastClr="000000"/>
              </a:solidFill>
              <a:latin typeface="Calibri" pitchFamily="34" charset="0"/>
            </a:rPr>
            <a:t>ZASTOJ U PROIZVODNJI</a:t>
          </a:r>
          <a:endParaRPr lang="it-IT" b="1" dirty="0">
            <a:solidFill>
              <a:sysClr val="windowText" lastClr="000000"/>
            </a:solidFill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0.50041</cdr:x>
      <cdr:y>0.21828</cdr:y>
    </cdr:from>
    <cdr:to>
      <cdr:x>0.63085</cdr:x>
      <cdr:y>0.75828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4143404" y="785818"/>
          <a:ext cx="1080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sz="1200" b="1" dirty="0" smtClean="0">
              <a:solidFill>
                <a:sysClr val="windowText" lastClr="000000"/>
              </a:solidFill>
            </a:rPr>
            <a:t>ZASTOJ U PROIZVODNJI</a:t>
          </a:r>
          <a:endParaRPr lang="it-IT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0.83689</cdr:x>
      <cdr:y>0.21828</cdr:y>
    </cdr:from>
    <cdr:to>
      <cdr:x>0.96733</cdr:x>
      <cdr:y>0.75828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6929486" y="785818"/>
          <a:ext cx="1080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sz="1200" b="1" dirty="0" smtClean="0">
              <a:solidFill>
                <a:sysClr val="windowText" lastClr="000000"/>
              </a:solidFill>
            </a:rPr>
            <a:t>ZASTOJ U PROIZVONJI</a:t>
          </a:r>
          <a:endParaRPr lang="it-IT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0.26746</cdr:x>
      <cdr:y>0.21828</cdr:y>
    </cdr:from>
    <cdr:to>
      <cdr:x>0.33703</cdr:x>
      <cdr:y>0.75828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2214578" y="785818"/>
          <a:ext cx="576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b="1" dirty="0" smtClean="0">
              <a:solidFill>
                <a:sysClr val="windowText" lastClr="000000"/>
              </a:solidFill>
            </a:rPr>
            <a:t>ZASTOJ U PROIZVODNJI</a:t>
          </a:r>
          <a:endParaRPr lang="it-IT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0.50041</cdr:x>
      <cdr:y>0.21828</cdr:y>
    </cdr:from>
    <cdr:to>
      <cdr:x>0.63085</cdr:x>
      <cdr:y>0.75828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4143404" y="785818"/>
          <a:ext cx="1080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sz="1200" b="1" dirty="0" smtClean="0">
              <a:solidFill>
                <a:sysClr val="windowText" lastClr="000000"/>
              </a:solidFill>
            </a:rPr>
            <a:t>ZASTOJ U PROIZVODNJI</a:t>
          </a:r>
          <a:endParaRPr lang="it-IT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0.83689</cdr:x>
      <cdr:y>0.21828</cdr:y>
    </cdr:from>
    <cdr:to>
      <cdr:x>0.96733</cdr:x>
      <cdr:y>0.75828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6929486" y="785818"/>
          <a:ext cx="1080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sz="1200" b="1" dirty="0" smtClean="0">
              <a:solidFill>
                <a:sysClr val="windowText" lastClr="000000"/>
              </a:solidFill>
            </a:rPr>
            <a:t>ZASTOJ U PROIZVODNJI</a:t>
          </a:r>
          <a:endParaRPr lang="it-IT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0.27609</cdr:x>
      <cdr:y>0.21828</cdr:y>
    </cdr:from>
    <cdr:to>
      <cdr:x>0.34565</cdr:x>
      <cdr:y>0.75828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2286016" y="785818"/>
          <a:ext cx="576000" cy="1944000"/>
        </a:xfrm>
        <a:prstGeom xmlns:a="http://schemas.openxmlformats.org/drawingml/2006/main" prst="rect">
          <a:avLst/>
        </a:prstGeom>
        <a:solidFill xmlns:a="http://schemas.openxmlformats.org/drawingml/2006/main">
          <a:srgbClr val="1F497D">
            <a:lumMod val="20000"/>
            <a:lumOff val="80000"/>
            <a:alpha val="54000"/>
          </a:srgbClr>
        </a:solidFill>
        <a:ln xmlns:a="http://schemas.openxmlformats.org/drawingml/2006/main" w="9525" cap="flat" cmpd="sng" algn="ctr">
          <a:solidFill>
            <a:srgbClr val="4F81BD">
              <a:shade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b="1" dirty="0" smtClean="0">
              <a:solidFill>
                <a:sysClr val="windowText" lastClr="000000"/>
              </a:solidFill>
            </a:rPr>
            <a:t>ZASTOJ U PROIZVODNJI</a:t>
          </a:r>
          <a:endParaRPr lang="it-IT" b="1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GESTIONE DEI RIFIUTI INDUSTRIALI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51" y="1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 algn="r"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08109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PASQUALE GIANGRATE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51" y="9108109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 algn="r"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C74B1FF-CD88-4679-AA0B-3AA7F6A587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GESTIONE DEI RIFIUTI INDUSTRIALI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951" y="1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 algn="r"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2988" y="719138"/>
            <a:ext cx="4795837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874" y="4554054"/>
            <a:ext cx="5506066" cy="43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08109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PASQUALE GIANGRATE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951" y="9108109"/>
            <a:ext cx="2982324" cy="4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 algn="r" defTabSz="941169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42E408B-0DC8-4C50-906F-BBA2430F79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19138"/>
            <a:ext cx="4797425" cy="35972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554054"/>
            <a:ext cx="5506066" cy="4316089"/>
          </a:xfrm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9338" y="720725"/>
            <a:ext cx="4791075" cy="3594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413" y="4552568"/>
            <a:ext cx="5502988" cy="4314601"/>
          </a:xfrm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GESTIONE DEI RIFIUTI INDUSTRIALI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19138"/>
            <a:ext cx="4795837" cy="3595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293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293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185E89-C5A4-4EF5-AD96-C5EF8DD386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7A0C6-7A86-4F0A-BD82-3FDE54E4F5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C7D4-3167-4FCC-A538-FF630C1157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C154-3AFB-45BD-9D33-30E56E415E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7EE37-E650-485D-A1F2-873DD10C56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8135-56F2-48B8-ACD9-5313958239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EE79-1AD8-4FE9-A0F6-D817CD0721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1822-7B8F-4F8F-87A9-7968ED8717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7CC6-E53B-422D-9617-820526B68C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7687-BB84-416F-9C3B-08DC0585A8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709E-76C9-4E3B-A14E-A41EB5036C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83AF-5C95-4D10-B76C-0EA3C78CD3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8772870-B670-4EAE-8A1C-C2009FE4DF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83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283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283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283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283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2283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283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283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83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83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8362950" cy="2952327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rgbClr val="FFFF00"/>
                </a:solidFill>
              </a:rPr>
              <a:t>STUDIJE ZA POBOLJŠANJE KARAKTERISTIKA KRUTOG SEKUNDARNOG GORIVA </a:t>
            </a:r>
            <a:r>
              <a:rPr lang="it-IT" sz="3200" dirty="0" smtClean="0">
                <a:solidFill>
                  <a:srgbClr val="FFFF00"/>
                </a:solidFill>
              </a:rPr>
              <a:t/>
            </a:r>
            <a:br>
              <a:rPr lang="it-IT" sz="3200" dirty="0" smtClean="0">
                <a:solidFill>
                  <a:srgbClr val="FFFF00"/>
                </a:solidFill>
              </a:rPr>
            </a:br>
            <a:r>
              <a:rPr lang="hr-HR" sz="3200" dirty="0" smtClean="0">
                <a:solidFill>
                  <a:srgbClr val="FFFF00"/>
                </a:solidFill>
              </a:rPr>
              <a:t>(CSS: </a:t>
            </a:r>
            <a:r>
              <a:rPr lang="it-IT" sz="3200" dirty="0" smtClean="0">
                <a:solidFill>
                  <a:srgbClr val="FFFF00"/>
                </a:solidFill>
              </a:rPr>
              <a:t>Combustibili Solidi Secondari</a:t>
            </a:r>
            <a:r>
              <a:rPr lang="hr-HR" sz="3200" dirty="0" smtClean="0">
                <a:solidFill>
                  <a:srgbClr val="FFFF00"/>
                </a:solidFill>
              </a:rPr>
              <a:t>)</a:t>
            </a:r>
            <a:br>
              <a:rPr lang="hr-HR" sz="3200" dirty="0" smtClean="0">
                <a:solidFill>
                  <a:srgbClr val="FFFF00"/>
                </a:solidFill>
              </a:rPr>
            </a:br>
            <a:r>
              <a:rPr lang="hr-HR" sz="3200" dirty="0" smtClean="0">
                <a:solidFill>
                  <a:srgbClr val="FFFF00"/>
                </a:solidFill>
              </a:rPr>
              <a:t>PROIZVEDENOG OD SPECIFIČNOG NEOPASNOG OTPADA</a:t>
            </a:r>
            <a:r>
              <a:rPr lang="it-IT" sz="3200" dirty="0" smtClean="0">
                <a:solidFill>
                  <a:srgbClr val="FFFF00"/>
                </a:solidFill>
              </a:rPr>
              <a:t> </a:t>
            </a:r>
            <a:r>
              <a:rPr lang="it-IT" sz="4000" dirty="0" smtClean="0">
                <a:solidFill>
                  <a:srgbClr val="FFFF00"/>
                </a:solidFill>
              </a:rPr>
              <a:t/>
            </a:r>
            <a:br>
              <a:rPr lang="it-IT" sz="4000" dirty="0" smtClean="0">
                <a:solidFill>
                  <a:srgbClr val="FFFF00"/>
                </a:solidFill>
              </a:rPr>
            </a:br>
            <a:endParaRPr lang="it-IT" sz="3200" dirty="0" smtClean="0">
              <a:solidFill>
                <a:srgbClr val="FFFF00"/>
              </a:solidFill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0" y="5325842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it-IT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Ing. Giuseppe Angelo DALENA – </a:t>
            </a:r>
            <a:r>
              <a:rPr lang="it-IT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Dalena Ecologia S.r.l.</a:t>
            </a:r>
          </a:p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Ing. Vladimir Kovacevic – Mikov Consulting</a:t>
            </a:r>
          </a:p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Ing. Gianluca Intini – Politecnico di Bari</a:t>
            </a:r>
          </a:p>
          <a:p>
            <a:pPr algn="ctr">
              <a:defRPr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44522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Arial" charset="0"/>
              </a:rPr>
              <a:t>Zag</a:t>
            </a:r>
            <a:r>
              <a:rPr lang="hr-HR" sz="1400" b="1" dirty="0">
                <a:latin typeface="Arial" charset="0"/>
              </a:rPr>
              <a:t>reb</a:t>
            </a:r>
            <a:r>
              <a:rPr lang="it-IT" sz="1400" b="1" dirty="0">
                <a:latin typeface="Arial" charset="0"/>
              </a:rPr>
              <a:t> , </a:t>
            </a:r>
            <a:r>
              <a:rPr lang="hr-HR" sz="1400" b="1" dirty="0">
                <a:latin typeface="Arial" charset="0"/>
              </a:rPr>
              <a:t>Studeni </a:t>
            </a:r>
            <a:r>
              <a:rPr lang="it-IT" sz="1400" b="1" dirty="0">
                <a:latin typeface="Arial" charset="0"/>
              </a:rPr>
              <a:t>2010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60350"/>
            <a:ext cx="12969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DALENA ECOLO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36004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Grafik 3" descr="Logo MIKOV cist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60350"/>
            <a:ext cx="33131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BD6761-2E57-4C46-9FAE-378AE6CBA414}" type="slidenum">
              <a:rPr lang="it-IT"/>
              <a:pPr/>
              <a:t>10</a:t>
            </a:fld>
            <a:endParaRPr lang="it-IT"/>
          </a:p>
        </p:txBody>
      </p:sp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49275"/>
            <a:ext cx="8218487" cy="941388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Studi</a:t>
            </a:r>
            <a:r>
              <a:rPr lang="hr-HR" sz="3600" dirty="0" smtClean="0">
                <a:solidFill>
                  <a:srgbClr val="FF0000"/>
                </a:solidFill>
              </a:rPr>
              <a:t>je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i istraživanja u svrhu poboljšanja karakteristika</a:t>
            </a:r>
            <a:r>
              <a:rPr lang="it-IT" sz="3600" dirty="0" smtClean="0">
                <a:solidFill>
                  <a:srgbClr val="FF0000"/>
                </a:solidFill>
              </a:rPr>
              <a:t> CSS</a:t>
            </a:r>
            <a:r>
              <a:rPr lang="hr-HR" sz="3600" dirty="0" smtClean="0">
                <a:solidFill>
                  <a:srgbClr val="FF0000"/>
                </a:solidFill>
              </a:rPr>
              <a:t>-a </a:t>
            </a: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endParaRPr lang="it-IT" sz="4000" dirty="0" smtClean="0">
              <a:solidFill>
                <a:srgbClr val="FF0000"/>
              </a:solidFill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REZULTATI</a:t>
            </a:r>
            <a:endParaRPr lang="it-IT" dirty="0" smtClean="0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611188" y="2516118"/>
            <a:ext cx="7777162" cy="4801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hr-HR" b="1" dirty="0"/>
              <a:t>Nakon godinu i pol svakidašnjih analiza, dobavljači otpada kreirali su dosta pouzdanu bazu podataka a koja služi kako bi se sa dobrom aproksimacijom predvidjele srednje/prosječne vrijednosti </a:t>
            </a:r>
            <a:r>
              <a:rPr lang="hr-HR" b="1" dirty="0" smtClean="0"/>
              <a:t>Hd, </a:t>
            </a:r>
            <a:r>
              <a:rPr lang="hr-HR" b="1" dirty="0"/>
              <a:t>VLAŽNOSTI I KLORA za svakog pojedinačnog dobavljača. </a:t>
            </a:r>
          </a:p>
          <a:p>
            <a:pPr algn="just"/>
            <a:endParaRPr lang="hr-HR" b="1" dirty="0" smtClean="0"/>
          </a:p>
          <a:p>
            <a:pPr algn="just"/>
            <a:r>
              <a:rPr lang="hr-HR" b="1" dirty="0" smtClean="0"/>
              <a:t>Eksperimentalno je provjereno </a:t>
            </a:r>
            <a:r>
              <a:rPr lang="hr-HR" b="1" dirty="0"/>
              <a:t>da </a:t>
            </a:r>
            <a:r>
              <a:rPr lang="hr-HR" b="1" dirty="0" smtClean="0"/>
              <a:t>procijenjeni </a:t>
            </a:r>
            <a:r>
              <a:rPr lang="hr-HR" b="1" dirty="0"/>
              <a:t>podaci o sastavu finalne smjese dobivenog CSS-a  dobiveni izračunom temeljenog na BAZI PODATAKA DOBAVLJAČA malo odstupaju od kontrolnih podataka; stoga je moguće PREDVIDJETI sastav smjese finalnog CSS-a i PROGRAMIRATI optimalnu smjesu vršeći odabir različitih dobavljača i kvantitete. </a:t>
            </a:r>
          </a:p>
          <a:p>
            <a:pPr algn="just"/>
            <a:endParaRPr lang="hr-HR" b="1" dirty="0" smtClean="0"/>
          </a:p>
          <a:p>
            <a:pPr algn="just"/>
            <a:r>
              <a:rPr lang="hr-HR" b="1" dirty="0" smtClean="0"/>
              <a:t>Unatoč kompleksnosti</a:t>
            </a:r>
            <a:r>
              <a:rPr lang="hr-HR" dirty="0" smtClean="0"/>
              <a:t>, </a:t>
            </a:r>
            <a:r>
              <a:rPr lang="hr-HR" dirty="0"/>
              <a:t>usvajanjem ispravnih preventivnih mjerenja </a:t>
            </a:r>
            <a:r>
              <a:rPr lang="hr-HR" dirty="0" smtClean="0"/>
              <a:t>i ispravnim </a:t>
            </a:r>
            <a:r>
              <a:rPr lang="hr-HR" dirty="0"/>
              <a:t>intenzitetom kontrole, moguće je proizvesti CSS STANDARDNOG kemijskog sastava prilagođenog bilo kojoj specifikaciji.</a:t>
            </a:r>
          </a:p>
          <a:p>
            <a:pPr algn="just"/>
            <a:endParaRPr lang="hr-HR" dirty="0"/>
          </a:p>
          <a:p>
            <a:pPr algn="just"/>
            <a:endParaRPr lang="hr-HR" b="1" dirty="0"/>
          </a:p>
          <a:p>
            <a:pPr algn="just"/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0C74D-0E04-4CE4-A5BE-5B251BE0494B}" type="slidenum">
              <a:rPr lang="it-IT"/>
              <a:pPr/>
              <a:t>11</a:t>
            </a:fld>
            <a:endParaRPr lang="it-IT"/>
          </a:p>
        </p:txBody>
      </p:sp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Studi</a:t>
            </a:r>
            <a:r>
              <a:rPr lang="hr-HR" sz="3600" dirty="0" smtClean="0">
                <a:solidFill>
                  <a:srgbClr val="FF0000"/>
                </a:solidFill>
              </a:rPr>
              <a:t>je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i istraživanja u svrhu poboljšanja karakteristika</a:t>
            </a:r>
            <a:r>
              <a:rPr lang="it-IT" sz="3600" dirty="0" smtClean="0">
                <a:solidFill>
                  <a:srgbClr val="FF0000"/>
                </a:solidFill>
              </a:rPr>
              <a:t> CSS</a:t>
            </a:r>
            <a:r>
              <a:rPr lang="hr-HR" sz="3600" dirty="0" smtClean="0">
                <a:solidFill>
                  <a:srgbClr val="FF0000"/>
                </a:solidFill>
              </a:rPr>
              <a:t>-a</a:t>
            </a: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endParaRPr lang="it-IT" sz="4000" dirty="0" smtClean="0">
              <a:solidFill>
                <a:srgbClr val="FF0000"/>
              </a:solidFill>
            </a:endParaRPr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DET</a:t>
            </a:r>
            <a:r>
              <a:rPr lang="hr-HR" smtClean="0"/>
              <a:t>ALJNA ANALIZA STUDIJE</a:t>
            </a:r>
            <a:endParaRPr lang="it-IT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it-IT" smtClean="0"/>
              <a:t>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it-IT" smtClean="0"/>
              <a:t>	</a:t>
            </a:r>
            <a:r>
              <a:rPr lang="hr-HR" smtClean="0"/>
              <a:t>Tijekom eksperimentalnog razdoblja promatrano je 15 proizvođača. Za svakog od njih provedena su analitička istraživanja 3 temeljna parametra. Te vrijednosti mogu se sažeto prikazati sljedećom tabelom: 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FB040D-5A2D-4E8F-80AF-608F28690427}" type="slidenum">
              <a:rPr lang="it-IT"/>
              <a:pPr/>
              <a:t>12</a:t>
            </a:fld>
            <a:endParaRPr lang="it-IT"/>
          </a:p>
        </p:txBody>
      </p:sp>
      <p:graphicFrame>
        <p:nvGraphicFramePr>
          <p:cNvPr id="346264" name="Group 152"/>
          <p:cNvGraphicFramePr>
            <a:graphicFrameLocks noGrp="1"/>
          </p:cNvGraphicFramePr>
          <p:nvPr/>
        </p:nvGraphicFramePr>
        <p:xfrm>
          <a:off x="250825" y="1196975"/>
          <a:ext cx="8250238" cy="4679955"/>
        </p:xfrm>
        <a:graphic>
          <a:graphicData uri="http://schemas.openxmlformats.org/drawingml/2006/table">
            <a:tbl>
              <a:tblPr/>
              <a:tblGrid>
                <a:gridCol w="1584325"/>
                <a:gridCol w="1311275"/>
                <a:gridCol w="1046163"/>
                <a:gridCol w="1271587"/>
                <a:gridCol w="773113"/>
                <a:gridCol w="1131887"/>
                <a:gridCol w="11318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Br. uzoraka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KLOR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VLAŽNOST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Hd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kJ/kg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Referentni period</a:t>
                      </a:r>
                      <a:endParaRPr kumimoji="0" lang="it-IT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0,69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12,87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31.287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06/11/2008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°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0,36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16,98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20.832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02/10/2008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0,11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2,88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28.574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01/10/2008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n° 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0,49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10,26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24.387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05/10/2008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21/09/2009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1,12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28.553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02/10/2008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18/09/2009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0,48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18,32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17.587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01/10/2008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24/09/2009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0,25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22,69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16.310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01/10/2008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21/09/2009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13,77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21.947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11/11/2008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11/05/2009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n° 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81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0,43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15,47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22.867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01/10/2008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24/09/2009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107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0,65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8,33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21.584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03/10/2008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24/09/2009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0,17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3,09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27.958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01/10/2008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0,82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21,68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15.877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15/03/2009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0,55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18,54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17.712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12/12/2008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23/09/2009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0,38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9,87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22.698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01/10/2008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Pro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izvođač</a:t>
                      </a: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n° 15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131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0,59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5,36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25.947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02/10/2008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23/09/2009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46248" name="Rectangle 136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smtClean="0">
                <a:solidFill>
                  <a:srgbClr val="FF0000"/>
                </a:solidFill>
              </a:rPr>
              <a:t>Tabel</a:t>
            </a:r>
            <a:r>
              <a:rPr lang="hr-HR" sz="2000" smtClean="0">
                <a:solidFill>
                  <a:srgbClr val="FF0000"/>
                </a:solidFill>
              </a:rPr>
              <a:t>a srednjih / prosječnih parametara po proizvođaču </a:t>
            </a:r>
            <a:r>
              <a:rPr lang="it-IT" sz="2000" smtClean="0">
                <a:solidFill>
                  <a:srgbClr val="FF0000"/>
                </a:solidFill>
              </a:rPr>
              <a:t>(</a:t>
            </a:r>
            <a:r>
              <a:rPr lang="hr-HR" sz="2000" smtClean="0">
                <a:solidFill>
                  <a:srgbClr val="FF0000"/>
                </a:solidFill>
              </a:rPr>
              <a:t>listopad </a:t>
            </a:r>
            <a:r>
              <a:rPr lang="it-IT" sz="2000" smtClean="0">
                <a:solidFill>
                  <a:srgbClr val="FF0000"/>
                </a:solidFill>
              </a:rPr>
              <a:t>2008 – </a:t>
            </a:r>
            <a:r>
              <a:rPr lang="hr-HR" sz="2000" smtClean="0">
                <a:solidFill>
                  <a:srgbClr val="FF0000"/>
                </a:solidFill>
              </a:rPr>
              <a:t>rujan </a:t>
            </a:r>
            <a:r>
              <a:rPr lang="it-IT" sz="2000" smtClean="0">
                <a:solidFill>
                  <a:srgbClr val="FF0000"/>
                </a:solidFill>
              </a:rPr>
              <a:t>2009)</a:t>
            </a:r>
            <a:br>
              <a:rPr lang="it-IT" sz="2000" smtClean="0">
                <a:solidFill>
                  <a:srgbClr val="FF0000"/>
                </a:solidFill>
              </a:rPr>
            </a:br>
            <a:endParaRPr lang="it-IT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FD3A8C-D567-4ED0-91F8-A2E7646ABD46}" type="slidenum">
              <a:rPr lang="it-IT"/>
              <a:pPr/>
              <a:t>13</a:t>
            </a:fld>
            <a:endParaRPr lang="it-IT"/>
          </a:p>
        </p:txBody>
      </p:sp>
      <p:sp>
        <p:nvSpPr>
          <p:cNvPr id="324610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5337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vi-VN" sz="1900" dirty="0" smtClean="0"/>
              <a:t>Proizvođač</a:t>
            </a:r>
            <a:r>
              <a:rPr lang="hr-HR" sz="1900" dirty="0" smtClean="0"/>
              <a:t> br. 9</a:t>
            </a:r>
            <a:r>
              <a:rPr lang="it-IT" sz="1900" dirty="0"/>
              <a:t/>
            </a:r>
            <a:br>
              <a:rPr lang="it-IT" sz="1900" dirty="0"/>
            </a:br>
            <a:r>
              <a:rPr lang="hr-HR" sz="1900" dirty="0" smtClean="0"/>
              <a:t>Klor </a:t>
            </a:r>
            <a:r>
              <a:rPr lang="it-IT" sz="1900" dirty="0" smtClean="0"/>
              <a:t>% </a:t>
            </a:r>
            <a:r>
              <a:rPr lang="it-IT" sz="1900" dirty="0"/>
              <a:t>tq</a:t>
            </a:r>
          </a:p>
        </p:txBody>
      </p:sp>
      <p:sp>
        <p:nvSpPr>
          <p:cNvPr id="324611" name="Segnaposto contenuto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4681537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hr-HR" sz="1800" dirty="0" smtClean="0"/>
              <a:t>Broj uzoraka</a:t>
            </a:r>
            <a:r>
              <a:rPr lang="it-IT" sz="1800" dirty="0" smtClean="0"/>
              <a:t> </a:t>
            </a:r>
            <a:r>
              <a:rPr lang="it-IT" sz="1800" dirty="0"/>
              <a:t>= 81</a:t>
            </a:r>
          </a:p>
          <a:p>
            <a:pPr marL="273050" indent="-273050" eaLnBrk="1" hangingPunct="1">
              <a:defRPr/>
            </a:pPr>
            <a:r>
              <a:rPr lang="hr-HR" sz="1800" dirty="0" smtClean="0"/>
              <a:t>Granica specifikacije</a:t>
            </a:r>
            <a:r>
              <a:rPr lang="it-IT" sz="1800" dirty="0" smtClean="0"/>
              <a:t> </a:t>
            </a:r>
            <a:r>
              <a:rPr lang="it-IT" sz="1800" dirty="0"/>
              <a:t>UNI 9903-1:2004 = </a:t>
            </a:r>
            <a:r>
              <a:rPr lang="hr-HR" sz="1800" dirty="0" smtClean="0"/>
              <a:t>klor</a:t>
            </a:r>
            <a:r>
              <a:rPr lang="it-IT" sz="1800" dirty="0" smtClean="0"/>
              <a:t> 0,9</a:t>
            </a:r>
            <a:r>
              <a:rPr lang="it-IT" sz="1800" dirty="0"/>
              <a:t>% t.q.</a:t>
            </a:r>
          </a:p>
          <a:p>
            <a:pPr marL="273050" indent="-273050" eaLnBrk="1" hangingPunct="1">
              <a:defRPr/>
            </a:pPr>
            <a:r>
              <a:rPr lang="hr-HR" sz="1800" dirty="0" smtClean="0"/>
              <a:t>Srednja vrijednost</a:t>
            </a:r>
            <a:r>
              <a:rPr lang="it-IT" sz="1800" dirty="0" smtClean="0"/>
              <a:t>  </a:t>
            </a:r>
            <a:r>
              <a:rPr lang="it-IT" sz="1800" dirty="0"/>
              <a:t>= 0,43%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428596" y="2571744"/>
          <a:ext cx="83582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428596" y="2643182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1C4A15-63A1-4884-8A71-AC5C07E9A1BC}" type="slidenum">
              <a:rPr lang="it-IT"/>
              <a:pPr/>
              <a:t>14</a:t>
            </a:fld>
            <a:endParaRPr lang="it-IT"/>
          </a:p>
        </p:txBody>
      </p:sp>
      <p:sp>
        <p:nvSpPr>
          <p:cNvPr id="325634" name="Titolo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95338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vi-VN" sz="1900" dirty="0" smtClean="0"/>
              <a:t>Proizvođač</a:t>
            </a:r>
            <a:r>
              <a:rPr lang="hr-HR" sz="1900" dirty="0" smtClean="0"/>
              <a:t> br. 9</a:t>
            </a:r>
            <a:r>
              <a:rPr lang="it-IT" sz="1900" dirty="0"/>
              <a:t/>
            </a:r>
            <a:br>
              <a:rPr lang="it-IT" sz="1900" dirty="0"/>
            </a:br>
            <a:r>
              <a:rPr lang="hr-HR" sz="1900" dirty="0" smtClean="0"/>
              <a:t>Vlažnost</a:t>
            </a:r>
            <a:r>
              <a:rPr lang="it-IT" sz="1900" dirty="0" smtClean="0"/>
              <a:t> </a:t>
            </a:r>
            <a:r>
              <a:rPr lang="it-IT" sz="1900" dirty="0"/>
              <a:t>%</a:t>
            </a:r>
          </a:p>
        </p:txBody>
      </p:sp>
      <p:sp>
        <p:nvSpPr>
          <p:cNvPr id="325635" name="Segnaposto contenuto 8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229600" cy="4681537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hr-HR" sz="1800" dirty="0" smtClean="0"/>
              <a:t>Broj uzoraka</a:t>
            </a:r>
            <a:r>
              <a:rPr lang="it-IT" sz="1800" dirty="0" smtClean="0"/>
              <a:t> </a:t>
            </a:r>
            <a:r>
              <a:rPr lang="it-IT" sz="1800" dirty="0"/>
              <a:t>= 81</a:t>
            </a:r>
          </a:p>
          <a:p>
            <a:pPr marL="273050" indent="-273050" eaLnBrk="1" hangingPunct="1">
              <a:defRPr/>
            </a:pPr>
            <a:r>
              <a:rPr lang="hr-HR" sz="1800" dirty="0" smtClean="0"/>
              <a:t>Granica specifikacije</a:t>
            </a:r>
            <a:r>
              <a:rPr lang="it-IT" sz="1800" dirty="0" smtClean="0"/>
              <a:t> </a:t>
            </a:r>
            <a:r>
              <a:rPr lang="it-IT" sz="1800" dirty="0"/>
              <a:t>UNI 9903-1:2004 = </a:t>
            </a:r>
            <a:r>
              <a:rPr lang="hr-HR" sz="1800" dirty="0" smtClean="0"/>
              <a:t>vlažnost</a:t>
            </a:r>
            <a:r>
              <a:rPr lang="it-IT" sz="1800" dirty="0" smtClean="0"/>
              <a:t> </a:t>
            </a:r>
            <a:r>
              <a:rPr lang="it-IT" sz="1800" dirty="0"/>
              <a:t>MAX 25%</a:t>
            </a:r>
          </a:p>
          <a:p>
            <a:pPr marL="273050" indent="-273050" eaLnBrk="1" hangingPunct="1">
              <a:defRPr/>
            </a:pPr>
            <a:r>
              <a:rPr lang="hr-HR" sz="1800" dirty="0" smtClean="0"/>
              <a:t>Srednja vrijednost</a:t>
            </a:r>
            <a:r>
              <a:rPr lang="it-IT" sz="1800" dirty="0" smtClean="0"/>
              <a:t>  </a:t>
            </a:r>
            <a:r>
              <a:rPr lang="it-IT" sz="1800" dirty="0"/>
              <a:t>= 15,47%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it-IT" sz="1800" dirty="0"/>
          </a:p>
          <a:p>
            <a:pPr marL="273050" indent="-273050" eaLnBrk="1" hangingPunct="1">
              <a:defRPr/>
            </a:pPr>
            <a:endParaRPr lang="it-IT" sz="18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428596" y="2643182"/>
          <a:ext cx="8286807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428596" y="2643182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746556-5E6D-46C0-A94E-9AC538445003}" type="slidenum">
              <a:rPr lang="it-IT"/>
              <a:pPr/>
              <a:t>15</a:t>
            </a:fld>
            <a:endParaRPr lang="it-IT"/>
          </a:p>
        </p:txBody>
      </p:sp>
      <p:sp>
        <p:nvSpPr>
          <p:cNvPr id="326658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5337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vi-VN" sz="1900" dirty="0" smtClean="0"/>
              <a:t>Proizvođač</a:t>
            </a:r>
            <a:r>
              <a:rPr lang="hr-HR" sz="1900" dirty="0" smtClean="0"/>
              <a:t> br. 9</a:t>
            </a:r>
            <a:r>
              <a:rPr lang="it-IT" sz="1900" dirty="0"/>
              <a:t/>
            </a:r>
            <a:br>
              <a:rPr lang="it-IT" sz="1900" dirty="0"/>
            </a:br>
            <a:r>
              <a:rPr lang="hr-HR" sz="1900" dirty="0" smtClean="0"/>
              <a:t>Donja ogrjevna vrijednost</a:t>
            </a:r>
            <a:r>
              <a:rPr lang="it-IT" sz="1900" dirty="0" smtClean="0"/>
              <a:t> (</a:t>
            </a:r>
            <a:r>
              <a:rPr lang="hr-HR" sz="1900" dirty="0" smtClean="0"/>
              <a:t>Hd</a:t>
            </a:r>
            <a:r>
              <a:rPr lang="it-IT" sz="1900" dirty="0" smtClean="0"/>
              <a:t>)</a:t>
            </a:r>
            <a:endParaRPr lang="it-IT" sz="1900" dirty="0"/>
          </a:p>
        </p:txBody>
      </p:sp>
      <p:sp>
        <p:nvSpPr>
          <p:cNvPr id="326659" name="Segnaposto contenuto 8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681537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hr-HR" sz="1800" dirty="0" smtClean="0"/>
              <a:t>Broj uzoraka </a:t>
            </a:r>
            <a:r>
              <a:rPr lang="it-IT" sz="1800" dirty="0" smtClean="0"/>
              <a:t>= </a:t>
            </a:r>
            <a:r>
              <a:rPr lang="it-IT" sz="1800" dirty="0"/>
              <a:t>81</a:t>
            </a:r>
          </a:p>
          <a:p>
            <a:pPr marL="273050" indent="-273050" eaLnBrk="1" hangingPunct="1">
              <a:defRPr/>
            </a:pPr>
            <a:r>
              <a:rPr lang="hr-HR" sz="1800" dirty="0" smtClean="0"/>
              <a:t>Granica specifikacije</a:t>
            </a:r>
            <a:r>
              <a:rPr lang="it-IT" sz="1800" dirty="0" smtClean="0"/>
              <a:t> </a:t>
            </a:r>
            <a:r>
              <a:rPr lang="it-IT" sz="1800" dirty="0"/>
              <a:t>UNI 9903-1:2004 = PCI MIN 15.000 kJ/kg t.q.</a:t>
            </a:r>
          </a:p>
          <a:p>
            <a:pPr marL="273050" indent="-273050" eaLnBrk="1" hangingPunct="1">
              <a:defRPr/>
            </a:pPr>
            <a:r>
              <a:rPr lang="hr-HR" sz="1800" dirty="0" smtClean="0"/>
              <a:t>Srednja vrijednost</a:t>
            </a:r>
            <a:r>
              <a:rPr lang="it-IT" sz="1800" dirty="0" smtClean="0"/>
              <a:t>  </a:t>
            </a:r>
            <a:r>
              <a:rPr lang="it-IT" sz="1800" dirty="0"/>
              <a:t>= 22.867 kJ/kg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it-IT" sz="1800" dirty="0"/>
          </a:p>
          <a:p>
            <a:pPr marL="273050" indent="-273050" eaLnBrk="1" hangingPunct="1">
              <a:defRPr/>
            </a:pPr>
            <a:endParaRPr lang="it-IT" sz="1800" dirty="0"/>
          </a:p>
          <a:p>
            <a:pPr marL="273050" indent="-273050" eaLnBrk="1" hangingPunct="1">
              <a:defRPr/>
            </a:pPr>
            <a:endParaRPr lang="it-IT" sz="18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428596" y="2643182"/>
          <a:ext cx="835824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428596" y="2643182"/>
          <a:ext cx="82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EEEB2F-E7E4-4ACB-B6B2-DD6CE4E51FA7}" type="slidenum">
              <a:rPr lang="it-IT"/>
              <a:pPr/>
              <a:t>16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8625" y="1125538"/>
            <a:ext cx="8229600" cy="1008062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it-IT" sz="1900" b="0" dirty="0"/>
              <a:t/>
            </a:r>
            <a:br>
              <a:rPr lang="it-IT" sz="1900" b="0" dirty="0"/>
            </a:br>
            <a:r>
              <a:rPr lang="it-IT" sz="1900" b="0" dirty="0"/>
              <a:t/>
            </a:r>
            <a:br>
              <a:rPr lang="it-IT" sz="1900" b="0" dirty="0"/>
            </a:br>
            <a:r>
              <a:rPr lang="it-IT" sz="1900" b="0" dirty="0"/>
              <a:t/>
            </a:r>
            <a:br>
              <a:rPr lang="it-IT" sz="1900" b="0" dirty="0"/>
            </a:br>
            <a:r>
              <a:rPr lang="it-IT" sz="1900" b="0" dirty="0"/>
              <a:t> </a:t>
            </a:r>
            <a:r>
              <a:rPr lang="hr-HR" sz="1900" dirty="0" smtClean="0"/>
              <a:t>Tjedni rezultati</a:t>
            </a:r>
            <a:r>
              <a:rPr lang="it-IT" sz="1900" dirty="0"/>
              <a:t/>
            </a:r>
            <a:br>
              <a:rPr lang="it-IT" sz="1900" dirty="0"/>
            </a:br>
            <a:r>
              <a:rPr lang="it-IT" sz="1900" dirty="0"/>
              <a:t/>
            </a:r>
            <a:br>
              <a:rPr lang="it-IT" sz="1900" dirty="0"/>
            </a:br>
            <a:r>
              <a:rPr lang="hr-HR" sz="1900" dirty="0" smtClean="0"/>
              <a:t>Za tjedan od</a:t>
            </a:r>
            <a:r>
              <a:rPr lang="it-IT" sz="1900" dirty="0" smtClean="0"/>
              <a:t> </a:t>
            </a:r>
            <a:r>
              <a:rPr lang="it-IT" sz="1900" dirty="0"/>
              <a:t>28/09/2009 </a:t>
            </a:r>
            <a:r>
              <a:rPr lang="hr-HR" sz="1900" dirty="0" smtClean="0"/>
              <a:t>do</a:t>
            </a:r>
            <a:r>
              <a:rPr lang="it-IT" sz="1900" dirty="0" smtClean="0"/>
              <a:t> </a:t>
            </a:r>
            <a:r>
              <a:rPr lang="it-IT" sz="1900" dirty="0"/>
              <a:t>02/10/2009 </a:t>
            </a:r>
            <a:r>
              <a:rPr lang="hr-HR" sz="1900" dirty="0" smtClean="0"/>
              <a:t>dobije se srednja vrijednost vaganog materijala</a:t>
            </a:r>
            <a:r>
              <a:rPr lang="it-IT" sz="1900" dirty="0" smtClean="0"/>
              <a:t>:</a:t>
            </a:r>
            <a:r>
              <a:rPr lang="it-IT" sz="1900" dirty="0"/>
              <a:t/>
            </a:r>
            <a:br>
              <a:rPr lang="it-IT" sz="1900" dirty="0"/>
            </a:br>
            <a:endParaRPr lang="it-IT" sz="1900" dirty="0"/>
          </a:p>
        </p:txBody>
      </p:sp>
      <p:sp>
        <p:nvSpPr>
          <p:cNvPr id="358403" name="Segnaposto contenuto 2"/>
          <p:cNvSpPr>
            <a:spLocks noGrp="1"/>
          </p:cNvSpPr>
          <p:nvPr>
            <p:ph idx="4294967295"/>
          </p:nvPr>
        </p:nvSpPr>
        <p:spPr>
          <a:xfrm>
            <a:off x="395288" y="1916113"/>
            <a:ext cx="8229600" cy="4597400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hr-HR" sz="3300" dirty="0" smtClean="0"/>
              <a:t>Klor </a:t>
            </a:r>
            <a:r>
              <a:rPr lang="it-IT" sz="2800" dirty="0" smtClean="0">
                <a:solidFill>
                  <a:srgbClr val="FF0000"/>
                </a:solidFill>
              </a:rPr>
              <a:t>% </a:t>
            </a:r>
            <a:r>
              <a:rPr lang="it-IT" sz="2800" dirty="0">
                <a:solidFill>
                  <a:srgbClr val="FF0000"/>
                </a:solidFill>
              </a:rPr>
              <a:t>tq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Prognoza </a:t>
            </a:r>
            <a:r>
              <a:rPr lang="it-IT" sz="1700" dirty="0" smtClean="0"/>
              <a:t>= </a:t>
            </a:r>
            <a:r>
              <a:rPr lang="it-IT" sz="1700" dirty="0"/>
              <a:t>0,52 %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Rezultat </a:t>
            </a:r>
            <a:r>
              <a:rPr lang="it-IT" sz="1700" dirty="0" smtClean="0"/>
              <a:t>= </a:t>
            </a:r>
            <a:r>
              <a:rPr lang="it-IT" sz="1700" dirty="0"/>
              <a:t>0,42 %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Odstupanje</a:t>
            </a:r>
            <a:r>
              <a:rPr lang="it-IT" sz="1700" dirty="0" smtClean="0"/>
              <a:t> </a:t>
            </a:r>
            <a:r>
              <a:rPr lang="it-IT" sz="1700" dirty="0"/>
              <a:t>% = </a:t>
            </a:r>
            <a:r>
              <a:rPr lang="it-IT" sz="1700" dirty="0">
                <a:solidFill>
                  <a:srgbClr val="FF0000"/>
                </a:solidFill>
              </a:rPr>
              <a:t>- 21 %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hr-HR" sz="3300" dirty="0" smtClean="0"/>
              <a:t>Vlažnost</a:t>
            </a:r>
            <a:r>
              <a:rPr lang="it-IT" sz="3300" dirty="0" smtClean="0"/>
              <a:t> </a:t>
            </a:r>
            <a:r>
              <a:rPr lang="it-IT" sz="2800" dirty="0">
                <a:solidFill>
                  <a:srgbClr val="FF0000"/>
                </a:solidFill>
              </a:rPr>
              <a:t>% 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Prognoza</a:t>
            </a:r>
            <a:r>
              <a:rPr lang="it-IT" sz="1700" dirty="0" smtClean="0"/>
              <a:t> </a:t>
            </a:r>
            <a:r>
              <a:rPr lang="it-IT" sz="1700" dirty="0"/>
              <a:t>= 11,35 %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Rezultat</a:t>
            </a:r>
            <a:r>
              <a:rPr lang="it-IT" sz="1700" dirty="0" smtClean="0"/>
              <a:t> </a:t>
            </a:r>
            <a:r>
              <a:rPr lang="it-IT" sz="1700" dirty="0"/>
              <a:t>= 10,43 %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Odstupanje</a:t>
            </a:r>
            <a:r>
              <a:rPr lang="it-IT" sz="1700" dirty="0" smtClean="0"/>
              <a:t> </a:t>
            </a:r>
            <a:r>
              <a:rPr lang="it-IT" sz="1700" dirty="0"/>
              <a:t>% = </a:t>
            </a:r>
            <a:r>
              <a:rPr lang="it-IT" sz="1700" dirty="0">
                <a:solidFill>
                  <a:srgbClr val="FF0000"/>
                </a:solidFill>
              </a:rPr>
              <a:t>- 8 %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hr-HR" sz="3300" dirty="0" smtClean="0"/>
              <a:t>Hd</a:t>
            </a:r>
            <a:r>
              <a:rPr lang="it-IT" sz="3300" dirty="0" smtClean="0"/>
              <a:t> </a:t>
            </a:r>
            <a:r>
              <a:rPr lang="it-IT" sz="2800" dirty="0">
                <a:solidFill>
                  <a:srgbClr val="FF0000"/>
                </a:solidFill>
              </a:rPr>
              <a:t>kJ/kg tq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Prognoza</a:t>
            </a:r>
            <a:r>
              <a:rPr lang="it-IT" sz="1700" dirty="0" smtClean="0"/>
              <a:t> </a:t>
            </a:r>
            <a:r>
              <a:rPr lang="it-IT" sz="1700" dirty="0"/>
              <a:t>= 22.644 kJ/kg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Rezultat</a:t>
            </a:r>
            <a:r>
              <a:rPr lang="it-IT" sz="1700" dirty="0" smtClean="0"/>
              <a:t> </a:t>
            </a:r>
            <a:r>
              <a:rPr lang="it-IT" sz="1700" dirty="0"/>
              <a:t>= 23.833 kJ/kg</a:t>
            </a:r>
          </a:p>
          <a:p>
            <a:pPr marL="639763" lvl="1" indent="-246063" eaLnBrk="1" hangingPunct="1">
              <a:buFont typeface="Wingdings" pitchFamily="2" charset="2"/>
              <a:buNone/>
              <a:defRPr/>
            </a:pPr>
            <a:r>
              <a:rPr lang="hr-HR" sz="1700" dirty="0" smtClean="0"/>
              <a:t>Odstupanje</a:t>
            </a:r>
            <a:r>
              <a:rPr lang="it-IT" sz="1700" dirty="0" smtClean="0"/>
              <a:t> </a:t>
            </a:r>
            <a:r>
              <a:rPr lang="it-IT" sz="1700" dirty="0"/>
              <a:t>% = </a:t>
            </a:r>
            <a:r>
              <a:rPr lang="it-IT" sz="1700" dirty="0">
                <a:solidFill>
                  <a:srgbClr val="FF0000"/>
                </a:solidFill>
              </a:rPr>
              <a:t>+ 5 %</a:t>
            </a:r>
          </a:p>
          <a:p>
            <a:pPr marL="273050" indent="-273050" eaLnBrk="1" hangingPunct="1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24887" cy="576262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>
                <a:solidFill>
                  <a:srgbClr val="FFFF00"/>
                </a:solidFill>
                <a:latin typeface="Times New Roman" pitchFamily="18" charset="0"/>
              </a:rPr>
              <a:t>PROGRAM </a:t>
            </a:r>
            <a:r>
              <a:rPr lang="hr-HR" sz="3200" dirty="0" smtClean="0">
                <a:solidFill>
                  <a:srgbClr val="FFFF00"/>
                </a:solidFill>
                <a:latin typeface="Times New Roman" pitchFamily="18" charset="0"/>
              </a:rPr>
              <a:t>ISTRAŽIVAČKIH AKTIVNOSTI</a:t>
            </a:r>
            <a:endParaRPr lang="it-IT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5078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REGIJA</a:t>
            </a:r>
            <a:r>
              <a:rPr lang="it-IT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PUGLIA</a:t>
            </a:r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hr-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Projekt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DALENA ECOLOGIA S.r.l.</a:t>
            </a:r>
          </a:p>
          <a:p>
            <a:pPr algn="ctr">
              <a:defRPr/>
            </a:pP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hr-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INOVATIVNI SUSTAV PROIZVODNJE KRUTOG SEKUNDARNOG GORIVA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(CSS) </a:t>
            </a:r>
            <a:r>
              <a:rPr lang="hr-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 OTPADA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HiQ CSS</a:t>
            </a:r>
          </a:p>
          <a:p>
            <a:pPr algn="ctr">
              <a:defRPr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Cilj projekta je realizacija visoko inovativnog procesa za proizvodnju krutog sekundarnog goriva 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(CSS)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dobivenog iz neopasnog otpada za primjenu u postrojenjima za spaljivanje i ko-spaljivanje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Proces ima za cilj osigurati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pod različitim radnim uvjetima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gotov proizvod visoke kvalitete u pogledu kemijsko-fizikalnih karakteristika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pogledom na njegovu učinkovitu energetsku oporabu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u pogledu proizvodnje energije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hr-H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kao i u pogledu utjecaja na okoliš vezanog za njegovo izgaranje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it-IT" dirty="0"/>
              <a:t> </a:t>
            </a:r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hr-HR" b="1" dirty="0">
                <a:solidFill>
                  <a:srgbClr val="FFFF00"/>
                </a:solidFill>
              </a:rPr>
              <a:t>Znanstveni partneri</a:t>
            </a:r>
            <a:r>
              <a:rPr lang="it-IT" b="1" dirty="0">
                <a:solidFill>
                  <a:srgbClr val="FFFF00"/>
                </a:solidFill>
              </a:rPr>
              <a:t>: </a:t>
            </a:r>
          </a:p>
          <a:p>
            <a:pPr algn="ctr">
              <a:defRPr/>
            </a:pPr>
            <a:r>
              <a:rPr lang="it-IT" b="1" dirty="0">
                <a:solidFill>
                  <a:srgbClr val="FFFF00"/>
                </a:solidFill>
              </a:rPr>
              <a:t>Università del Salento – Dipartimento di Ingegneria dell’Innovazione</a:t>
            </a:r>
          </a:p>
          <a:p>
            <a:pPr algn="ctr">
              <a:defRPr/>
            </a:pPr>
            <a:r>
              <a:rPr lang="it-IT" b="1" dirty="0">
                <a:solidFill>
                  <a:srgbClr val="FFFF00"/>
                </a:solidFill>
              </a:rPr>
              <a:t>Politecnico di Bari – Dipartimento di Ingegneria dell’Ambiente e per lo Sviluppo Sostenibile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D084F6-F520-4E61-9260-03EA68F5D965}" type="slidenum">
              <a:rPr lang="it-IT"/>
              <a:pPr/>
              <a:t>18</a:t>
            </a:fld>
            <a:endParaRPr lang="it-IT"/>
          </a:p>
        </p:txBody>
      </p:sp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</a:rPr>
              <a:t>Daljnje unaprijeđenje kvalitete -Tehnološke inovacije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2763317"/>
            <a:ext cx="7378700" cy="2249859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Tehnologija</a:t>
            </a:r>
            <a:r>
              <a:rPr lang="it-IT" dirty="0" smtClean="0"/>
              <a:t> </a:t>
            </a:r>
            <a:r>
              <a:rPr lang="it-IT" dirty="0"/>
              <a:t>NIR (Near InfraRed ) </a:t>
            </a:r>
          </a:p>
          <a:p>
            <a:pPr eaLnBrk="1" hangingPunct="1">
              <a:defRPr/>
            </a:pPr>
            <a:endParaRPr lang="it-IT" dirty="0"/>
          </a:p>
          <a:p>
            <a:pPr eaLnBrk="1" hangingPunct="1">
              <a:defRPr/>
            </a:pPr>
            <a:r>
              <a:rPr lang="hr-HR" dirty="0" smtClean="0"/>
              <a:t>Tehnologija UltraMljevenja</a:t>
            </a:r>
            <a:endParaRPr lang="it-IT" dirty="0"/>
          </a:p>
          <a:p>
            <a:pPr eaLnBrk="1" hangingPunct="1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DBE143-18DC-4B70-BDC6-BE148FB1DAD5}" type="slidenum">
              <a:rPr lang="it-IT"/>
              <a:pPr/>
              <a:t>19</a:t>
            </a:fld>
            <a:endParaRPr lang="it-IT"/>
          </a:p>
        </p:txBody>
      </p:sp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rgbClr val="FF0000"/>
                </a:solidFill>
              </a:rPr>
              <a:t>Tehnologija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>
                <a:solidFill>
                  <a:srgbClr val="FF0000"/>
                </a:solidFill>
              </a:rPr>
              <a:t>NIR (</a:t>
            </a:r>
            <a:r>
              <a:rPr lang="it-IT" sz="4000" i="1" dirty="0">
                <a:solidFill>
                  <a:srgbClr val="FF0000"/>
                </a:solidFill>
              </a:rPr>
              <a:t>Near InfraRed</a:t>
            </a:r>
            <a:r>
              <a:rPr lang="it-IT" sz="4000" dirty="0">
                <a:solidFill>
                  <a:srgbClr val="FF0000"/>
                </a:solidFill>
              </a:rPr>
              <a:t> )</a:t>
            </a:r>
            <a:r>
              <a:rPr lang="it-IT" sz="4000" dirty="0"/>
              <a:t>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78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hr-HR" sz="2300" dirty="0" smtClean="0"/>
              <a:t>Optička tehnologija koja je u stanju izdvojiti različite tipove plastičnih materijala</a:t>
            </a:r>
            <a:r>
              <a:rPr lang="it-IT" sz="2300" dirty="0" smtClean="0"/>
              <a:t> </a:t>
            </a:r>
            <a:r>
              <a:rPr lang="hr-HR" sz="2300" dirty="0" smtClean="0"/>
              <a:t>iz izdvojenog sakupljanja</a:t>
            </a:r>
            <a:r>
              <a:rPr lang="it-IT" sz="2300" dirty="0" smtClean="0"/>
              <a:t>;</a:t>
            </a:r>
            <a:endParaRPr lang="it-IT" sz="2300" dirty="0"/>
          </a:p>
          <a:p>
            <a:pPr eaLnBrk="1" hangingPunct="1">
              <a:defRPr/>
            </a:pPr>
            <a:endParaRPr lang="it-IT" sz="2300" dirty="0"/>
          </a:p>
          <a:p>
            <a:pPr eaLnBrk="1" hangingPunct="1">
              <a:defRPr/>
            </a:pPr>
            <a:r>
              <a:rPr lang="hr-HR" sz="2300" dirty="0" smtClean="0"/>
              <a:t>Učinkovitost izdvajanja PVC-a</a:t>
            </a:r>
            <a:r>
              <a:rPr lang="it-IT" sz="2300" dirty="0" smtClean="0"/>
              <a:t> </a:t>
            </a:r>
            <a:r>
              <a:rPr lang="hr-HR" sz="2300" dirty="0" smtClean="0"/>
              <a:t>od oko</a:t>
            </a:r>
            <a:r>
              <a:rPr lang="it-IT" sz="2300" dirty="0" smtClean="0"/>
              <a:t> </a:t>
            </a:r>
            <a:r>
              <a:rPr lang="it-IT" sz="2300" dirty="0"/>
              <a:t>90%;</a:t>
            </a:r>
          </a:p>
          <a:p>
            <a:pPr eaLnBrk="1" hangingPunct="1">
              <a:defRPr/>
            </a:pPr>
            <a:endParaRPr lang="it-IT" sz="2300" dirty="0"/>
          </a:p>
          <a:p>
            <a:pPr eaLnBrk="1" hangingPunct="1">
              <a:defRPr/>
            </a:pPr>
            <a:r>
              <a:rPr lang="hr-HR" sz="2300" dirty="0" smtClean="0"/>
              <a:t>Fleksibilnost programiranja proizvodnje</a:t>
            </a:r>
            <a:r>
              <a:rPr lang="it-IT" sz="2300" dirty="0" smtClean="0"/>
              <a:t>;</a:t>
            </a:r>
            <a:endParaRPr lang="it-IT" sz="2300" dirty="0"/>
          </a:p>
          <a:p>
            <a:pPr eaLnBrk="1" hangingPunct="1">
              <a:buFont typeface="Wingdings" pitchFamily="2" charset="2"/>
              <a:buNone/>
              <a:defRPr/>
            </a:pPr>
            <a:endParaRPr lang="it-IT" sz="2300" dirty="0"/>
          </a:p>
          <a:p>
            <a:pPr eaLnBrk="1" hangingPunct="1">
              <a:defRPr/>
            </a:pPr>
            <a:r>
              <a:rPr lang="hr-HR" sz="2300" dirty="0" smtClean="0"/>
              <a:t>Kontinuirano praćenje performansi</a:t>
            </a:r>
            <a:r>
              <a:rPr lang="it-IT" sz="2300" dirty="0" smtClean="0"/>
              <a:t> </a:t>
            </a:r>
            <a:r>
              <a:rPr lang="hr-HR" sz="2300" dirty="0" smtClean="0"/>
              <a:t>i</a:t>
            </a:r>
            <a:r>
              <a:rPr lang="it-IT" sz="2300" dirty="0" smtClean="0"/>
              <a:t> </a:t>
            </a:r>
            <a:r>
              <a:rPr lang="hr-HR" sz="2300" dirty="0" smtClean="0"/>
              <a:t>razvoj sustava feedback-a  za retroaktivnu kontrolu</a:t>
            </a:r>
            <a:r>
              <a:rPr lang="it-IT" sz="2300" dirty="0" smtClean="0"/>
              <a:t>.</a:t>
            </a:r>
            <a:endParaRPr lang="it-IT" sz="2300" dirty="0"/>
          </a:p>
          <a:p>
            <a:pPr eaLnBrk="1" hangingPunct="1">
              <a:defRPr/>
            </a:pPr>
            <a:endParaRPr lang="it-IT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DE221B-783D-4149-8F0D-8ADEEA73ED61}" type="slidenum">
              <a:rPr lang="it-IT"/>
              <a:pPr/>
              <a:t>2</a:t>
            </a:fld>
            <a:endParaRPr lang="it-IT"/>
          </a:p>
        </p:txBody>
      </p:sp>
      <p:sp>
        <p:nvSpPr>
          <p:cNvPr id="305156" name="Titolo 1"/>
          <p:cNvSpPr>
            <a:spLocks/>
          </p:cNvSpPr>
          <p:nvPr/>
        </p:nvSpPr>
        <p:spPr bwMode="auto">
          <a:xfrm>
            <a:off x="323850" y="333375"/>
            <a:ext cx="83026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r-HR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KRUTA SEKUNDARNA GORIVA </a:t>
            </a:r>
            <a:r>
              <a:rPr lang="it-IT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(CSS)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850" y="1916113"/>
            <a:ext cx="8072438" cy="33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i="1" dirty="0">
                <a:solidFill>
                  <a:srgbClr val="FFFFFF"/>
                </a:solidFill>
                <a:latin typeface="Calibri" pitchFamily="34" charset="0"/>
              </a:rPr>
              <a:t>Kruto gorivo </a:t>
            </a:r>
            <a:r>
              <a:rPr lang="it-IT" sz="3200" i="1" dirty="0">
                <a:solidFill>
                  <a:srgbClr val="FFFFFF"/>
                </a:solidFill>
                <a:latin typeface="Calibri" pitchFamily="34" charset="0"/>
              </a:rPr>
              <a:t>pr</a:t>
            </a:r>
            <a:r>
              <a:rPr lang="hr-HR" sz="3200" i="1" dirty="0">
                <a:solidFill>
                  <a:srgbClr val="FFFFFF"/>
                </a:solidFill>
                <a:latin typeface="Calibri" pitchFamily="34" charset="0"/>
              </a:rPr>
              <a:t>ipremljeno iz </a:t>
            </a:r>
            <a:endParaRPr lang="it-IT" sz="3200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hr-HR" sz="3200" i="1" dirty="0">
                <a:solidFill>
                  <a:srgbClr val="FFFFFF"/>
                </a:solidFill>
                <a:latin typeface="Calibri" pitchFamily="34" charset="0"/>
              </a:rPr>
              <a:t>neopasnog otpada koje će se koristiti za nadoknadu energije u postrojenjima za </a:t>
            </a:r>
            <a:r>
              <a:rPr lang="hr-HR" sz="3200" i="1" dirty="0" smtClean="0">
                <a:solidFill>
                  <a:srgbClr val="FFFFFF"/>
                </a:solidFill>
                <a:latin typeface="Calibri" pitchFamily="34" charset="0"/>
              </a:rPr>
              <a:t>energetsko iskorištavanje </a:t>
            </a:r>
            <a:r>
              <a:rPr lang="hr-HR" sz="3200" i="1" dirty="0">
                <a:solidFill>
                  <a:srgbClr val="FFFFFF"/>
                </a:solidFill>
                <a:latin typeface="Calibri" pitchFamily="34" charset="0"/>
              </a:rPr>
              <a:t>i koje ispunjava zahtjeve navedene u ovoj specifičnoj tehnologiji. </a:t>
            </a:r>
            <a:endParaRPr lang="it-IT" sz="32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3995738" y="1989138"/>
            <a:ext cx="2233612" cy="792162"/>
          </a:xfrm>
          <a:prstGeom prst="ellipse">
            <a:avLst/>
          </a:prstGeom>
          <a:noFill/>
          <a:ln w="57150">
            <a:solidFill>
              <a:srgbClr val="FF1D2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r-HR" sz="3200" i="1">
              <a:latin typeface="Arial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rot="16200000" flipH="1">
            <a:off x="4870451" y="3635375"/>
            <a:ext cx="2571750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1331640" y="4941888"/>
            <a:ext cx="6686823" cy="1728787"/>
          </a:xfrm>
          <a:prstGeom prst="ellipse">
            <a:avLst/>
          </a:prstGeom>
          <a:noFill/>
          <a:ln w="57150">
            <a:solidFill>
              <a:srgbClr val="FF1D2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dirty="0">
                <a:latin typeface="Arial" charset="0"/>
              </a:rPr>
              <a:t>Prerađeno do kraja s ciljem povećanja kvalitete</a:t>
            </a:r>
          </a:p>
          <a:p>
            <a:pPr algn="ctr"/>
            <a:r>
              <a:rPr lang="hr-HR" sz="2400" dirty="0">
                <a:latin typeface="Arial" charset="0"/>
              </a:rPr>
              <a:t>kako bi se komercijaliziralo.</a:t>
            </a:r>
            <a:endParaRPr lang="it-IT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DBE143-18DC-4B70-BDC6-BE148FB1DAD5}" type="slidenum">
              <a:rPr lang="it-IT"/>
              <a:pPr/>
              <a:t>20</a:t>
            </a:fld>
            <a:endParaRPr lang="it-IT"/>
          </a:p>
        </p:txBody>
      </p:sp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rgbClr val="FF0000"/>
                </a:solidFill>
              </a:rPr>
              <a:t>Tehnologija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hr-HR" sz="4000" dirty="0" smtClean="0">
                <a:solidFill>
                  <a:srgbClr val="FF0000"/>
                </a:solidFill>
              </a:rPr>
              <a:t>Ultra-mljevenja u svrhu poboljšanja karakteristika Krutih</a:t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4000" dirty="0" smtClean="0">
                <a:solidFill>
                  <a:srgbClr val="FF0000"/>
                </a:solidFill>
              </a:rPr>
              <a:t>Sekundarnih Goriva  za proizvodnju </a:t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4000" dirty="0" smtClean="0">
                <a:solidFill>
                  <a:srgbClr val="FF0000"/>
                </a:solidFill>
              </a:rPr>
              <a:t>“ HiQCSS “ za peći u cementnoj industriji</a:t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4000" dirty="0" smtClean="0">
                <a:solidFill>
                  <a:srgbClr val="FF0000"/>
                </a:solidFill>
              </a:rPr>
              <a:t/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4000" dirty="0" smtClean="0">
                <a:solidFill>
                  <a:srgbClr val="FF0000"/>
                </a:solidFill>
              </a:rPr>
              <a:t>( copyright DALENA Ecologia S.r.l. - 2009 )</a:t>
            </a:r>
            <a:r>
              <a:rPr lang="it-IT" sz="4000" dirty="0" smtClean="0"/>
              <a:t> 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attivazio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268413"/>
            <a:ext cx="3671888" cy="2798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7675" y="1052513"/>
            <a:ext cx="5473700" cy="1439862"/>
            <a:chOff x="1882" y="663"/>
            <a:chExt cx="3448" cy="907"/>
          </a:xfrm>
        </p:grpSpPr>
        <p:sp>
          <p:nvSpPr>
            <p:cNvPr id="231428" name="AutoShape 4"/>
            <p:cNvSpPr>
              <a:spLocks noChangeArrowheads="1"/>
            </p:cNvSpPr>
            <p:nvPr/>
          </p:nvSpPr>
          <p:spPr bwMode="auto">
            <a:xfrm>
              <a:off x="3470" y="663"/>
              <a:ext cx="1860" cy="90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hr-HR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Pokretanje reakcija</a:t>
              </a:r>
              <a:r>
                <a:rPr lang="it-IT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hr-HR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prema </a:t>
              </a:r>
              <a:r>
                <a:rPr lang="hr-H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mehaničkim </a:t>
              </a:r>
              <a:r>
                <a:rPr lang="hr-HR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akcijama</a:t>
              </a:r>
              <a:r>
                <a:rPr lang="it-IT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:</a:t>
              </a:r>
            </a:p>
            <a:p>
              <a:pPr algn="ctr">
                <a:defRPr/>
              </a:pPr>
              <a:endParaRPr lang="it-IT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defRPr/>
              </a:pPr>
              <a:r>
                <a:rPr lang="hr-HR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trenje i sudari</a:t>
              </a:r>
              <a:endParaRPr lang="it-IT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0430" name="Oval 5"/>
            <p:cNvSpPr>
              <a:spLocks noChangeArrowheads="1"/>
            </p:cNvSpPr>
            <p:nvPr/>
          </p:nvSpPr>
          <p:spPr bwMode="auto">
            <a:xfrm>
              <a:off x="1882" y="799"/>
              <a:ext cx="772" cy="545"/>
            </a:xfrm>
            <a:prstGeom prst="ellips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cxnSp>
          <p:nvCxnSpPr>
            <p:cNvPr id="60431" name="AutoShape 6"/>
            <p:cNvCxnSpPr>
              <a:cxnSpLocks noChangeShapeType="1"/>
            </p:cNvCxnSpPr>
            <p:nvPr/>
          </p:nvCxnSpPr>
          <p:spPr bwMode="auto">
            <a:xfrm flipV="1">
              <a:off x="2653" y="1116"/>
              <a:ext cx="816" cy="1"/>
            </a:xfrm>
            <a:prstGeom prst="straightConnector1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31431" name="AutoShape 7"/>
          <p:cNvSpPr>
            <a:spLocks noChangeArrowheads="1"/>
          </p:cNvSpPr>
          <p:nvPr/>
        </p:nvSpPr>
        <p:spPr bwMode="auto">
          <a:xfrm rot="5400000">
            <a:off x="6731794" y="2780506"/>
            <a:ext cx="720725" cy="144463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72232 h 21600"/>
              <a:gd name="T4" fmla="*/ 540544 w 21600"/>
              <a:gd name="T5" fmla="*/ 144463 h 21600"/>
              <a:gd name="T6" fmla="*/ 720725 w 21600"/>
              <a:gd name="T7" fmla="*/ 722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89803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5292725" y="3357563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Proces pretvaranja u prah </a:t>
            </a:r>
            <a:r>
              <a:rPr lang="it-IT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hr-HR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mljevenje</a:t>
            </a:r>
            <a:r>
              <a:rPr lang="it-IT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250825" y="4292600"/>
            <a:ext cx="3960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r-HR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Indukcija plastičnih deformacija</a:t>
            </a:r>
            <a:endParaRPr lang="it-IT" sz="15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r-HR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Povećanje unutarnjih naprezanja</a:t>
            </a:r>
            <a:endParaRPr lang="it-IT" sz="15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r-HR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Smanjenje veličine čestica</a:t>
            </a:r>
            <a:endParaRPr lang="it-IT" sz="15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1434" name="AutoShape 10"/>
          <p:cNvSpPr>
            <a:spLocks noChangeArrowheads="1"/>
          </p:cNvSpPr>
          <p:nvPr/>
        </p:nvSpPr>
        <p:spPr bwMode="auto">
          <a:xfrm>
            <a:off x="4284663" y="4581525"/>
            <a:ext cx="936625" cy="215900"/>
          </a:xfrm>
          <a:custGeom>
            <a:avLst/>
            <a:gdLst>
              <a:gd name="T0" fmla="*/ 702469 w 21600"/>
              <a:gd name="T1" fmla="*/ 0 h 21600"/>
              <a:gd name="T2" fmla="*/ 0 w 21600"/>
              <a:gd name="T3" fmla="*/ 107950 h 21600"/>
              <a:gd name="T4" fmla="*/ 702469 w 21600"/>
              <a:gd name="T5" fmla="*/ 215900 h 21600"/>
              <a:gd name="T6" fmla="*/ 9366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89803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5292725" y="4437063"/>
            <a:ext cx="36353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it-IT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hr-HR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Raskidanje veza</a:t>
            </a:r>
            <a:endParaRPr lang="it-IT" sz="15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it-IT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hr-HR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Povećanje specifične površine</a:t>
            </a:r>
            <a:endParaRPr lang="it-IT" sz="15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0" y="188913"/>
            <a:ext cx="89646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INOVATIVNA TEHNOLOGIJA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</a:t>
            </a:r>
          </a:p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MEHANOKEMIJA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314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/>
          </a:blip>
          <a:srcRect t="50252"/>
          <a:stretch>
            <a:fillRect/>
          </a:stretch>
        </p:blipFill>
        <p:spPr bwMode="auto">
          <a:xfrm>
            <a:off x="5364088" y="306896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3887788" y="5876925"/>
            <a:ext cx="5256212" cy="720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hr-H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Indukcija reakcija u krutom stanju</a:t>
            </a:r>
            <a:r>
              <a:rPr lang="it-IT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</a:t>
            </a:r>
          </a:p>
        </p:txBody>
      </p:sp>
      <p:sp>
        <p:nvSpPr>
          <p:cNvPr id="231440" name="AutoShape 16"/>
          <p:cNvSpPr>
            <a:spLocks noChangeArrowheads="1"/>
          </p:cNvSpPr>
          <p:nvPr/>
        </p:nvSpPr>
        <p:spPr bwMode="auto">
          <a:xfrm rot="5400000">
            <a:off x="5976143" y="5390357"/>
            <a:ext cx="576263" cy="215900"/>
          </a:xfrm>
          <a:custGeom>
            <a:avLst/>
            <a:gdLst>
              <a:gd name="T0" fmla="*/ 432196 w 21600"/>
              <a:gd name="T1" fmla="*/ 0 h 21600"/>
              <a:gd name="T2" fmla="*/ 0 w 21600"/>
              <a:gd name="T3" fmla="*/ 107950 h 21600"/>
              <a:gd name="T4" fmla="*/ 432196 w 21600"/>
              <a:gd name="T5" fmla="*/ 215900 h 21600"/>
              <a:gd name="T6" fmla="*/ 576262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>
              <a:alpha val="89803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4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3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3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3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3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3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3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nimBg="1"/>
      <p:bldP spid="231432" grpId="0"/>
      <p:bldP spid="231433" grpId="0" build="p"/>
      <p:bldP spid="231434" grpId="0" animBg="1"/>
      <p:bldP spid="231435" grpId="0" build="p"/>
      <p:bldP spid="231439" grpId="0" build="p"/>
      <p:bldP spid="2314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MATERIJALI I METODE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sz="2800" dirty="0">
                <a:solidFill>
                  <a:srgbClr val="FFFF00"/>
                </a:solidFill>
                <a:latin typeface="Times New Roman" pitchFamily="18" charset="0"/>
              </a:rPr>
              <a:t>1/3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64076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Testovi 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ultram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ljevenja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provodile su se u L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aboratori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za </a:t>
            </a:r>
            <a:r>
              <a:rPr lang="hr-HR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Tehnologije ZO</a:t>
            </a:r>
            <a:r>
              <a:rPr lang="it-IT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DIASS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-a,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pomoću 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mlina 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Fritsch Pulverisette P6, </a:t>
            </a: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 planetarnim kretnjama.</a:t>
            </a:r>
            <a:endParaRPr lang="it-IT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025" y="2565400"/>
            <a:ext cx="23098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6" name="Picture 20" descr="101_0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716338"/>
            <a:ext cx="367188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MATERIJALI I METODE 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2/3</a:t>
            </a: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900113" y="1268413"/>
            <a:ext cx="712946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Ogrjevna moć određivala se </a:t>
            </a:r>
            <a:r>
              <a:rPr lang="hr-HR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kalorimetrom </a:t>
            </a:r>
            <a:r>
              <a:rPr lang="it-IT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Mahler.</a:t>
            </a:r>
            <a:endParaRPr lang="it-IT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6069" name="Picture 5" descr="101_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205038"/>
            <a:ext cx="295116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2735779" y="5803256"/>
            <a:ext cx="4128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hr-H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Hg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[(T2-T1)*(C)]/p    (KJ/Kg)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6074" name="Picture 10" descr="101_0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20938"/>
            <a:ext cx="26908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4284663" y="4797425"/>
            <a:ext cx="720725" cy="792163"/>
          </a:xfrm>
          <a:prstGeom prst="downArrow">
            <a:avLst>
              <a:gd name="adj1" fmla="val 50000"/>
              <a:gd name="adj2" fmla="val 274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pic>
        <p:nvPicPr>
          <p:cNvPr id="216077" name="Picture 13" descr="101_0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5193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101_0198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084888" y="1412875"/>
            <a:ext cx="2670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MATERIJALI I METODE 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3/3</a:t>
            </a: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323850" y="1268413"/>
            <a:ext cx="5184775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Testirajući gorivo kao takvo i materijal mljeven tijekom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20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minuta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peći na temperatur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od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107 °C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trajanju od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4-5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sati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kako je predviđeno normom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UNI 9903-7,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uspostavio se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udio vlage sadržan u materijalu u %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0825" y="4652963"/>
            <a:ext cx="52578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 izgaranja na temperaturi od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575+/- 25 °C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omogućio je određivanje sastava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 postotak preostalog pepela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it-IT" dirty="0">
              <a:latin typeface="Times New Roman" pitchFamily="18" charset="0"/>
            </a:endParaRPr>
          </a:p>
        </p:txBody>
      </p:sp>
      <p:pic>
        <p:nvPicPr>
          <p:cNvPr id="217098" name="Picture 10" descr="101_0224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6011863" y="4365625"/>
            <a:ext cx="2746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695280" y="3628995"/>
            <a:ext cx="440857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hr-H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Hd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</a:t>
            </a:r>
            <a:r>
              <a:rPr lang="hr-H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Hg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2260 * %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vlažnosti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(KJ/Kg)</a:t>
            </a:r>
          </a:p>
        </p:txBody>
      </p:sp>
      <p:sp>
        <p:nvSpPr>
          <p:cNvPr id="217100" name="AutoShape 12"/>
          <p:cNvSpPr>
            <a:spLocks noChangeArrowheads="1"/>
          </p:cNvSpPr>
          <p:nvPr/>
        </p:nvSpPr>
        <p:spPr bwMode="auto">
          <a:xfrm>
            <a:off x="2700338" y="2997200"/>
            <a:ext cx="576262" cy="50323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Times New Roman" pitchFamily="18" charset="0"/>
              </a:rPr>
              <a:t>POSTUPAK  HOMOGENIZACIJE</a:t>
            </a:r>
            <a:endParaRPr lang="it-IT" sz="2800" dirty="0">
              <a:latin typeface="Times New Roman" pitchFamily="18" charset="0"/>
            </a:endParaRP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3534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Predviđena je jedna faza obrade -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omogen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izacija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materijala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korištenjem sita sa otvorima veličine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6,7 mm.</a:t>
            </a:r>
          </a:p>
        </p:txBody>
      </p:sp>
      <p:pic>
        <p:nvPicPr>
          <p:cNvPr id="200710" name="Picture 6" descr="Foto(63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276475"/>
            <a:ext cx="24479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851275" y="4365625"/>
            <a:ext cx="16573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sz="1200" b="1" dirty="0">
                <a:solidFill>
                  <a:srgbClr val="FFFF00"/>
                </a:solidFill>
                <a:latin typeface="Times New Roman" pitchFamily="18" charset="0"/>
              </a:rPr>
              <a:t>Klasifikator</a:t>
            </a:r>
            <a:r>
              <a:rPr lang="it-IT" sz="1200" b="1" dirty="0">
                <a:solidFill>
                  <a:srgbClr val="FFFF00"/>
                </a:solidFill>
                <a:latin typeface="Times New Roman" pitchFamily="18" charset="0"/>
              </a:rPr>
              <a:t> 6,7 mm</a:t>
            </a:r>
          </a:p>
        </p:txBody>
      </p:sp>
      <p:pic>
        <p:nvPicPr>
          <p:cNvPr id="200714" name="Picture 10" descr="Foto(63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76475"/>
            <a:ext cx="25209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3" name="Picture 9" descr="Foto(63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276475"/>
            <a:ext cx="23764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11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65545" name="Rectangle 12"/>
          <p:cNvSpPr>
            <a:spLocks noChangeArrowheads="1"/>
          </p:cNvSpPr>
          <p:nvPr/>
        </p:nvSpPr>
        <p:spPr bwMode="auto">
          <a:xfrm>
            <a:off x="0" y="3286125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it-IT" sz="1400">
                <a:latin typeface="Arial" charset="0"/>
                <a:cs typeface="Times New Roman" pitchFamily="18" charset="0"/>
              </a:rPr>
              <a:t>         </a:t>
            </a:r>
            <a:endParaRPr lang="it-IT">
              <a:latin typeface="Arial" charset="0"/>
            </a:endParaRPr>
          </a:p>
        </p:txBody>
      </p:sp>
      <p:sp>
        <p:nvSpPr>
          <p:cNvPr id="200719" name="AutoShape 15"/>
          <p:cNvSpPr>
            <a:spLocks noChangeArrowheads="1"/>
          </p:cNvSpPr>
          <p:nvPr/>
        </p:nvSpPr>
        <p:spPr bwMode="auto">
          <a:xfrm>
            <a:off x="2843213" y="31416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r-HR"/>
          </a:p>
        </p:txBody>
      </p:sp>
      <p:sp>
        <p:nvSpPr>
          <p:cNvPr id="200720" name="AutoShape 16"/>
          <p:cNvSpPr>
            <a:spLocks noChangeArrowheads="1"/>
          </p:cNvSpPr>
          <p:nvPr/>
        </p:nvSpPr>
        <p:spPr bwMode="auto">
          <a:xfrm>
            <a:off x="5867400" y="31416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r-HR"/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914400" y="4365625"/>
            <a:ext cx="19431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sz="1200" b="1" dirty="0">
                <a:solidFill>
                  <a:srgbClr val="FFFF00"/>
                </a:solidFill>
                <a:latin typeface="Times New Roman" pitchFamily="18" charset="0"/>
              </a:rPr>
              <a:t>Gorivo na ulazu</a:t>
            </a:r>
            <a:endParaRPr lang="it-IT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6659563" y="4365625"/>
            <a:ext cx="19431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sz="1200" b="1" dirty="0">
                <a:solidFill>
                  <a:srgbClr val="FFFF00"/>
                </a:solidFill>
                <a:latin typeface="Times New Roman" pitchFamily="18" charset="0"/>
              </a:rPr>
              <a:t>Gorivo na izlazu</a:t>
            </a:r>
            <a:endParaRPr lang="it-IT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TESTOVI  SA PROMJENJIVIM  VREMENIMA MLJEVENJA</a:t>
            </a: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403350" y="836613"/>
            <a:ext cx="5761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Db=20 mm, ωm=450 rpm, Mb/Mm=30, Mm=20 g (i=40%)</a:t>
            </a:r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65881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6659563" y="1700213"/>
            <a:ext cx="2484437" cy="224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it-IT" dirty="0">
                <a:latin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</a:rPr>
              <a:t>Mljevenjem u trajanju od</a:t>
            </a:r>
            <a:r>
              <a:rPr lang="it-IT" sz="2000" dirty="0">
                <a:latin typeface="Times New Roman" pitchFamily="18" charset="0"/>
              </a:rPr>
              <a:t> 20</a:t>
            </a:r>
            <a:r>
              <a:rPr lang="hr-HR" sz="2000" dirty="0">
                <a:latin typeface="Times New Roman" pitchFamily="18" charset="0"/>
              </a:rPr>
              <a:t> minuta</a:t>
            </a:r>
            <a:r>
              <a:rPr lang="it-IT" sz="2000" dirty="0">
                <a:latin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</a:rPr>
              <a:t>postiglo se povećanje donje ogrjevne moći od</a:t>
            </a:r>
            <a:r>
              <a:rPr lang="it-IT" sz="2000" dirty="0">
                <a:latin typeface="Times New Roman" pitchFamily="18" charset="0"/>
              </a:rPr>
              <a:t> 30% </a:t>
            </a:r>
            <a:r>
              <a:rPr lang="hr-HR" sz="2000" dirty="0">
                <a:latin typeface="Times New Roman" pitchFamily="18" charset="0"/>
              </a:rPr>
              <a:t>u odnosu na donju ogrjevnu moć goriva kao takvog.</a:t>
            </a:r>
            <a:endParaRPr lang="it-IT" sz="2000" dirty="0">
              <a:latin typeface="Times New Roman" pitchFamily="18" charset="0"/>
            </a:endParaRP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928688" y="6251575"/>
            <a:ext cx="3714750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dirty="0">
                <a:latin typeface="Times New Roman" pitchFamily="18" charset="0"/>
              </a:rPr>
              <a:t>Gorivo kao takvo</a:t>
            </a: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25.679,83</a:t>
            </a:r>
            <a:r>
              <a:rPr lang="hr-HR" sz="2000" dirty="0">
                <a:solidFill>
                  <a:srgbClr val="FFFF00"/>
                </a:solidFill>
                <a:latin typeface="Times New Roman" pitchFamily="18" charset="0"/>
              </a:rPr>
              <a:t> k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J/</a:t>
            </a:r>
            <a:r>
              <a:rPr lang="hr-HR" sz="2000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pic>
        <p:nvPicPr>
          <p:cNvPr id="205843" name="Picture 19" descr="101_0212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5580063" y="4365625"/>
            <a:ext cx="22320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4" name="Picture 20" descr="Foto(63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365104"/>
            <a:ext cx="24225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45" name="AutoShape 21"/>
          <p:cNvSpPr>
            <a:spLocks noChangeArrowheads="1"/>
          </p:cNvSpPr>
          <p:nvPr/>
        </p:nvSpPr>
        <p:spPr bwMode="auto">
          <a:xfrm>
            <a:off x="4211638" y="522922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5072063" y="6180138"/>
            <a:ext cx="3492500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>
                <a:latin typeface="Times New Roman" pitchFamily="18" charset="0"/>
              </a:rPr>
              <a:t>Gorivo mljeveno 20 minuta </a:t>
            </a:r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32.579,34</a:t>
            </a:r>
            <a:r>
              <a:rPr lang="it-IT" sz="2000">
                <a:latin typeface="Times New Roman" pitchFamily="18" charset="0"/>
              </a:rPr>
              <a:t> </a:t>
            </a:r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r-HR" sz="2000">
                <a:solidFill>
                  <a:srgbClr val="FFFF00"/>
                </a:solidFill>
                <a:latin typeface="Times New Roman" pitchFamily="18" charset="0"/>
              </a:rPr>
              <a:t>k</a:t>
            </a:r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J/</a:t>
            </a:r>
            <a:r>
              <a:rPr lang="hr-HR" sz="2000">
                <a:solidFill>
                  <a:srgbClr val="FFFF00"/>
                </a:solidFill>
                <a:latin typeface="Times New Roman" pitchFamily="18" charset="0"/>
              </a:rPr>
              <a:t>k</a:t>
            </a:r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1" grpId="0"/>
      <p:bldP spid="205845" grpId="0" animBg="1"/>
      <p:bldP spid="2058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REZULTATI I RASPRAVA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 1/5</a:t>
            </a: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900113" y="981075"/>
            <a:ext cx="7345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VARIJACIJE PROMJERA SFERA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Db</a:t>
            </a: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3" cstate="print"/>
          <a:srcRect t="16895"/>
          <a:stretch>
            <a:fillRect/>
          </a:stretch>
        </p:blipFill>
        <p:spPr bwMode="auto">
          <a:xfrm>
            <a:off x="179388" y="2276475"/>
            <a:ext cx="85693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971550" y="981075"/>
            <a:ext cx="7200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VARIJACIJE BRZINE OKRETANJA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ωm</a:t>
            </a:r>
          </a:p>
        </p:txBody>
      </p:sp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3" cstate="print"/>
          <a:srcRect t="15742"/>
          <a:stretch>
            <a:fillRect/>
          </a:stretch>
        </p:blipFill>
        <p:spPr bwMode="auto">
          <a:xfrm>
            <a:off x="250825" y="1844675"/>
            <a:ext cx="85693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2" name="Rectangle 6"/>
          <p:cNvSpPr>
            <a:spLocks noRot="1" noChangeArrowheads="1"/>
          </p:cNvSpPr>
          <p:nvPr/>
        </p:nvSpPr>
        <p:spPr bwMode="auto">
          <a:xfrm>
            <a:off x="468313" y="1889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REZULTATI I RASPRAVA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REZULTATI I RASPRAVA 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3/5</a:t>
            </a: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0" y="981075"/>
            <a:ext cx="84963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VARIJACIJE ODNOSA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IZMEĐU MASE ZA MLJEVENJE I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MLJEVENE MASE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Mb/Mm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 cstate="print"/>
          <a:srcRect t="10536"/>
          <a:stretch>
            <a:fillRect/>
          </a:stretch>
        </p:blipFill>
        <p:spPr bwMode="auto">
          <a:xfrm>
            <a:off x="250825" y="2492375"/>
            <a:ext cx="87137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EE59B0-8ECB-42BF-AF38-9FEFA3701821}" type="slidenum">
              <a:rPr lang="it-IT"/>
              <a:pPr/>
              <a:t>3</a:t>
            </a:fld>
            <a:endParaRPr lang="it-IT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4400" b="1" dirty="0" smtClean="0">
                <a:solidFill>
                  <a:srgbClr val="FF0000"/>
                </a:solidFill>
              </a:rPr>
              <a:t>S</a:t>
            </a:r>
            <a:r>
              <a:rPr lang="hr-HR" sz="4400" b="1" dirty="0" smtClean="0">
                <a:solidFill>
                  <a:srgbClr val="FF0000"/>
                </a:solidFill>
              </a:rPr>
              <a:t>VRHA ISTRAŽIVANJA</a:t>
            </a:r>
            <a:endParaRPr lang="it-IT" sz="4400" b="1" dirty="0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dirty="0" smtClean="0">
                <a:effectLst/>
              </a:rPr>
              <a:t>Proučiti optimalan sastav  smjese otpada za proizvodnju kvalitetnog CSS-a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dirty="0" smtClean="0">
                <a:effectLst/>
              </a:rPr>
              <a:t>Ukloniti </a:t>
            </a:r>
            <a:r>
              <a:rPr lang="it-IT" dirty="0" smtClean="0">
                <a:effectLst/>
              </a:rPr>
              <a:t> </a:t>
            </a:r>
            <a:r>
              <a:rPr lang="hr-HR" dirty="0" smtClean="0">
                <a:effectLst/>
              </a:rPr>
              <a:t>sve smetajuće komponente koji predstavljaju prepreku primjeni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dirty="0" smtClean="0">
                <a:effectLst/>
              </a:rPr>
              <a:t>Proizvodnja </a:t>
            </a:r>
            <a:r>
              <a:rPr lang="it-IT" dirty="0" smtClean="0">
                <a:effectLst/>
              </a:rPr>
              <a:t>CSS</a:t>
            </a:r>
            <a:r>
              <a:rPr lang="hr-HR" dirty="0" smtClean="0">
                <a:effectLst/>
              </a:rPr>
              <a:t>-a</a:t>
            </a:r>
            <a:r>
              <a:rPr lang="it-IT" dirty="0" smtClean="0">
                <a:effectLst/>
              </a:rPr>
              <a:t> ( Hiq CSS )</a:t>
            </a:r>
            <a:r>
              <a:rPr lang="hr-HR" dirty="0" smtClean="0">
                <a:effectLst/>
              </a:rPr>
              <a:t> prilagođenog različitim zahtjevima krajnjeg korisnika</a:t>
            </a:r>
            <a:endParaRPr lang="it-IT" dirty="0" smtClean="0">
              <a:effectLst/>
            </a:endParaRPr>
          </a:p>
        </p:txBody>
      </p:sp>
      <p:pic>
        <p:nvPicPr>
          <p:cNvPr id="21508" name="Picture 4" descr="DALENA ECOLOGIA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260350"/>
            <a:ext cx="4113212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REZULTATI I RASPRAVA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sz="2800" dirty="0">
                <a:solidFill>
                  <a:srgbClr val="FFFF00"/>
                </a:solidFill>
                <a:latin typeface="Times New Roman" pitchFamily="18" charset="0"/>
              </a:rPr>
              <a:t>4/5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555776" y="1052736"/>
            <a:ext cx="39608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Testovi sušenja</a:t>
            </a:r>
            <a:endParaRPr lang="it-IT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835342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REZULTATI I RASPRAVA</a:t>
            </a:r>
            <a:r>
              <a:rPr lang="it-IT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sz="2800" dirty="0">
                <a:solidFill>
                  <a:srgbClr val="FFFF00"/>
                </a:solidFill>
                <a:latin typeface="Times New Roman" pitchFamily="18" charset="0"/>
              </a:rPr>
              <a:t>5/5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555875" y="981075"/>
            <a:ext cx="39608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hr-H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Testovi izgaranja</a:t>
            </a:r>
            <a:endParaRPr lang="it-IT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86423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solidFill>
                  <a:srgbClr val="FFFF00"/>
                </a:solidFill>
                <a:latin typeface="Times New Roman" pitchFamily="18" charset="0"/>
              </a:rPr>
              <a:t>TERMOGRAVIMETRIJSKA ANALIZA</a:t>
            </a: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07950" y="2781300"/>
            <a:ext cx="631983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771775" y="4221163"/>
            <a:ext cx="19446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sz="1600" b="1" dirty="0" smtClean="0">
                <a:solidFill>
                  <a:srgbClr val="AE0602"/>
                </a:solidFill>
                <a:latin typeface="Times New Roman" pitchFamily="18" charset="0"/>
              </a:rPr>
              <a:t>Sagorivo</a:t>
            </a:r>
            <a:r>
              <a:rPr lang="it-IT" sz="1600" b="1" dirty="0" smtClean="0">
                <a:solidFill>
                  <a:srgbClr val="AE0602"/>
                </a:solidFill>
                <a:latin typeface="Times New Roman" pitchFamily="18" charset="0"/>
              </a:rPr>
              <a:t> </a:t>
            </a:r>
            <a:r>
              <a:rPr lang="hr-HR" sz="1600" b="1" dirty="0" smtClean="0">
                <a:solidFill>
                  <a:srgbClr val="AE0602"/>
                </a:solidFill>
                <a:latin typeface="Times New Roman" pitchFamily="18" charset="0"/>
              </a:rPr>
              <a:t>pri</a:t>
            </a:r>
            <a:r>
              <a:rPr lang="it-IT" sz="1600" b="1" dirty="0" smtClean="0">
                <a:solidFill>
                  <a:srgbClr val="AE0602"/>
                </a:solidFill>
                <a:latin typeface="Times New Roman" pitchFamily="18" charset="0"/>
              </a:rPr>
              <a:t> </a:t>
            </a:r>
            <a:r>
              <a:rPr lang="it-IT" sz="1600" b="1" dirty="0">
                <a:solidFill>
                  <a:srgbClr val="AE0602"/>
                </a:solidFill>
                <a:latin typeface="Times New Roman" pitchFamily="18" charset="0"/>
              </a:rPr>
              <a:t>20’</a:t>
            </a:r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H="1">
            <a:off x="2771775" y="4581525"/>
            <a:ext cx="67945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39750" y="5516563"/>
            <a:ext cx="2160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sz="1600" b="1" dirty="0" smtClean="0">
                <a:solidFill>
                  <a:schemeClr val="accent2"/>
                </a:solidFill>
                <a:latin typeface="Times New Roman" pitchFamily="18" charset="0"/>
              </a:rPr>
              <a:t>Sagorivo</a:t>
            </a:r>
            <a:r>
              <a:rPr lang="it-IT" sz="16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r-HR" sz="1600" b="1" dirty="0" smtClean="0">
                <a:solidFill>
                  <a:schemeClr val="accent2"/>
                </a:solidFill>
                <a:latin typeface="Times New Roman" pitchFamily="18" charset="0"/>
              </a:rPr>
              <a:t>pri</a:t>
            </a:r>
            <a:r>
              <a:rPr lang="it-IT" sz="16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it-IT" sz="1600" b="1" dirty="0">
                <a:solidFill>
                  <a:schemeClr val="accent2"/>
                </a:solidFill>
                <a:latin typeface="Times New Roman" pitchFamily="18" charset="0"/>
              </a:rPr>
              <a:t>60’</a:t>
            </a: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1763713" y="4941888"/>
            <a:ext cx="863600" cy="5032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r-HR"/>
          </a:p>
        </p:txBody>
      </p:sp>
      <p:pic>
        <p:nvPicPr>
          <p:cNvPr id="2099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908050"/>
            <a:ext cx="48228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36" name="Line 16"/>
          <p:cNvSpPr>
            <a:spLocks noChangeShapeType="1"/>
          </p:cNvSpPr>
          <p:nvPr/>
        </p:nvSpPr>
        <p:spPr bwMode="auto">
          <a:xfrm flipH="1">
            <a:off x="7164388" y="1557338"/>
            <a:ext cx="28733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7235825" y="1268413"/>
            <a:ext cx="1008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hr-HR" sz="1600" b="1" dirty="0" smtClean="0">
                <a:solidFill>
                  <a:srgbClr val="000000"/>
                </a:solidFill>
                <a:latin typeface="Times New Roman" pitchFamily="18" charset="0"/>
              </a:rPr>
              <a:t>Ugljen</a:t>
            </a:r>
            <a:endParaRPr lang="it-IT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  <p:bldP spid="209929" grpId="0" animBg="1"/>
      <p:bldP spid="209930" grpId="0"/>
      <p:bldP spid="209934" grpId="0" animBg="1"/>
      <p:bldP spid="209936" grpId="0" animBg="1"/>
      <p:bldP spid="2099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rgbClr val="FFFF00"/>
                </a:solidFill>
                <a:latin typeface="Times New Roman" pitchFamily="18" charset="0"/>
              </a:rPr>
              <a:t>ZAKLJUČCI</a:t>
            </a:r>
            <a:r>
              <a:rPr lang="it-IT" sz="32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sz="3200" dirty="0">
                <a:solidFill>
                  <a:srgbClr val="FFFF00"/>
                </a:solidFill>
                <a:latin typeface="Times New Roman" pitchFamily="18" charset="0"/>
              </a:rPr>
              <a:t>1/2</a:t>
            </a:r>
          </a:p>
        </p:txBody>
      </p:sp>
      <p:sp>
        <p:nvSpPr>
          <p:cNvPr id="212027" name="Text Box 59"/>
          <p:cNvSpPr txBox="1">
            <a:spLocks noChangeArrowheads="1"/>
          </p:cNvSpPr>
          <p:nvPr/>
        </p:nvSpPr>
        <p:spPr bwMode="auto">
          <a:xfrm>
            <a:off x="468313" y="1557338"/>
            <a:ext cx="83518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Istraživanje je pokazalo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 se obradom mehaničkim </a:t>
            </a:r>
            <a:r>
              <a:rPr lang="hr-H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mljevenjem postiže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poboljšanje kvalitativnih karakteristika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alternativnog goriva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naročito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12028" name="Text Box 60"/>
          <p:cNvSpPr txBox="1">
            <a:spLocks noChangeArrowheads="1"/>
          </p:cNvSpPr>
          <p:nvPr/>
        </p:nvSpPr>
        <p:spPr bwMode="auto">
          <a:xfrm>
            <a:off x="684213" y="3933825"/>
            <a:ext cx="8280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 postiglo povećanje donje ogrjevne moći od otprilike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7000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J/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 obradi u trajanju od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20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minuta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719138" y="5013325"/>
            <a:ext cx="82454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Optimizacija parametara procesa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Db=15 mm, ωm=450 rpm, Mb/Mm=40, Mm=30 g;</a:t>
            </a:r>
          </a:p>
        </p:txBody>
      </p:sp>
      <p:sp>
        <p:nvSpPr>
          <p:cNvPr id="212035" name="AutoShape 67"/>
          <p:cNvSpPr>
            <a:spLocks noChangeArrowheads="1"/>
          </p:cNvSpPr>
          <p:nvPr/>
        </p:nvSpPr>
        <p:spPr bwMode="auto">
          <a:xfrm>
            <a:off x="4140200" y="2852738"/>
            <a:ext cx="1081088" cy="7921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27" grpId="0"/>
      <p:bldP spid="212028" grpId="0"/>
      <p:bldP spid="212030" grpId="0"/>
      <p:bldP spid="2120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rgbClr val="FFFF00"/>
                </a:solidFill>
                <a:latin typeface="Times New Roman" pitchFamily="18" charset="0"/>
              </a:rPr>
              <a:t>ZAKLJUČCI </a:t>
            </a:r>
            <a:r>
              <a:rPr lang="it-IT" sz="3200" dirty="0" smtClean="0">
                <a:solidFill>
                  <a:srgbClr val="FFFF00"/>
                </a:solidFill>
                <a:latin typeface="Times New Roman" pitchFamily="18" charset="0"/>
              </a:rPr>
              <a:t>2/2</a:t>
            </a:r>
            <a:endParaRPr lang="it-IT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39750" y="4365625"/>
            <a:ext cx="842486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Kinetika izgaranja mljevenog goriva vrlo slična kinetici izgaranja ugljena sa povećanom homogenošću procesa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539750" y="1773238"/>
            <a:ext cx="8424863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Smanjenje postotaka relativne vlažnosti mljevenog goriva u odnosu na gorivo kao takvo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539750" y="3068638"/>
            <a:ext cx="828040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Smanjenje postotaka pepela dobivene od mljevenog goriva u odnosu na gorivo kao takvo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/>
      <p:bldP spid="215048" grpId="0"/>
      <p:bldP spid="2150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686DE4-1870-4EA7-BB99-54F34FD8F975}" type="slidenum">
              <a:rPr lang="it-IT"/>
              <a:pPr/>
              <a:t>35</a:t>
            </a:fld>
            <a:endParaRPr lang="it-IT"/>
          </a:p>
        </p:txBody>
      </p:sp>
      <p:sp>
        <p:nvSpPr>
          <p:cNvPr id="330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rgbClr val="FF0000"/>
                </a:solidFill>
              </a:rPr>
              <a:t>Primjena studije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it-IT" dirty="0"/>
              <a:t>	</a:t>
            </a:r>
            <a:r>
              <a:rPr lang="hr-HR" dirty="0" smtClean="0"/>
              <a:t>Studija je provedena u svrhu povećanja kvalitete</a:t>
            </a:r>
            <a:r>
              <a:rPr lang="it-IT" dirty="0" smtClean="0"/>
              <a:t> </a:t>
            </a:r>
            <a:r>
              <a:rPr lang="hr-HR" dirty="0" smtClean="0"/>
              <a:t>sekundarnih krutih goriva, s ciljem</a:t>
            </a:r>
            <a:r>
              <a:rPr lang="it-IT" dirty="0" smtClean="0"/>
              <a:t> </a:t>
            </a:r>
            <a:r>
              <a:rPr lang="hr-HR" dirty="0" smtClean="0"/>
              <a:t>istraživanja STANDARDNOG sastava, ujedno je poslužila za izbor tehnologije</a:t>
            </a:r>
            <a:r>
              <a:rPr lang="it-IT" dirty="0" smtClean="0"/>
              <a:t> </a:t>
            </a:r>
            <a:r>
              <a:rPr lang="hr-HR" dirty="0" smtClean="0"/>
              <a:t>za novo postrojenje koje se nalazi u fazi realizacije</a:t>
            </a:r>
            <a:r>
              <a:rPr lang="it-IT" dirty="0" smtClean="0"/>
              <a:t> </a:t>
            </a:r>
            <a:r>
              <a:rPr lang="hr-HR" dirty="0" smtClean="0"/>
              <a:t>od strane </a:t>
            </a:r>
            <a:r>
              <a:rPr lang="it-IT" dirty="0" smtClean="0"/>
              <a:t>DALENA ECOLOGIA</a:t>
            </a:r>
            <a:r>
              <a:rPr lang="hr-HR" dirty="0" smtClean="0"/>
              <a:t>. Ista je omogućila definiranje homogenih grupa kvalitete ulaznog materijala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036EEE-EAB2-4A9D-B914-801E4ADE0373}" type="slidenum">
              <a:rPr lang="it-IT"/>
              <a:pPr/>
              <a:t>36</a:t>
            </a:fld>
            <a:endParaRPr lang="it-IT"/>
          </a:p>
        </p:txBody>
      </p:sp>
      <p:sp>
        <p:nvSpPr>
          <p:cNvPr id="36864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Layout </a:t>
            </a:r>
            <a:r>
              <a:rPr lang="hr-HR" dirty="0" smtClean="0">
                <a:solidFill>
                  <a:srgbClr val="FF0000"/>
                </a:solidFill>
              </a:rPr>
              <a:t>postrojenja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3252" name="Picture 9" descr="Pianta_Layout Aziend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00200"/>
            <a:ext cx="7920038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963FCF-CCD7-4B39-80AA-F4EF7F9AB548}" type="slidenum">
              <a:rPr lang="it-IT"/>
              <a:pPr/>
              <a:t>37</a:t>
            </a:fld>
            <a:endParaRPr lang="it-IT"/>
          </a:p>
        </p:txBody>
      </p:sp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rgbClr val="FFFF00"/>
                </a:solidFill>
                <a:latin typeface="Times New Roman" pitchFamily="18" charset="0"/>
              </a:rPr>
              <a:t>HVALA NA PAŽNJI</a:t>
            </a:r>
            <a:r>
              <a:rPr lang="it-IT" sz="400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it-IT" sz="4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it-IT" sz="4000" dirty="0">
                <a:solidFill>
                  <a:srgbClr val="FFFF00"/>
                </a:solidFill>
                <a:latin typeface="Times New Roman" pitchFamily="18" charset="0"/>
              </a:rPr>
              <a:t>www.consorziocreta.com</a:t>
            </a:r>
          </a:p>
        </p:txBody>
      </p:sp>
      <p:pic>
        <p:nvPicPr>
          <p:cNvPr id="333827" name="Inhaltsplatzhalter 5" descr="DSC001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746029" cy="35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24136" y="5499229"/>
            <a:ext cx="6588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r-HR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DODATNE INFORMACIJE I UPITI</a:t>
            </a:r>
            <a:r>
              <a:rPr lang="it-IT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it-IT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r-HR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[giuseppe.dalena@gruppodalena.it]</a:t>
            </a:r>
            <a:endParaRPr lang="it-IT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58594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nhaltsplatzhalter 6" descr="DSC001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051175"/>
            <a:ext cx="507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9" name="AutoShape 7"/>
          <p:cNvSpPr>
            <a:spLocks noChangeArrowheads="1"/>
          </p:cNvSpPr>
          <p:nvPr/>
        </p:nvSpPr>
        <p:spPr bwMode="auto">
          <a:xfrm>
            <a:off x="2987675" y="2205038"/>
            <a:ext cx="2736850" cy="1511300"/>
          </a:xfrm>
          <a:prstGeom prst="curvedDownArrow">
            <a:avLst>
              <a:gd name="adj1" fmla="val 52349"/>
              <a:gd name="adj2" fmla="val 724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r-HR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4427538" y="3789363"/>
            <a:ext cx="1800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HiQCSS “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0268" y="692696"/>
            <a:ext cx="2748573" cy="871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b="1" dirty="0" smtClean="0">
                <a:solidFill>
                  <a:srgbClr val="FF0000"/>
                </a:solidFill>
              </a:rPr>
              <a:t>CILJ 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b="1" dirty="0" smtClean="0">
                <a:solidFill>
                  <a:srgbClr val="FF0000"/>
                </a:solidFill>
              </a:rPr>
              <a:t>ISTRAŽIVANJA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2C6A7B-E8DF-4929-B2A5-D3D52834D93E}" type="slidenum">
              <a:rPr lang="it-IT"/>
              <a:pPr/>
              <a:t>5</a:t>
            </a:fld>
            <a:endParaRPr lang="it-IT"/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685800" y="358775"/>
            <a:ext cx="7772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2"/>
              </a:buClr>
              <a:buSzPct val="75000"/>
              <a:buFont typeface="Antique Olive Compact" pitchFamily="34" charset="0"/>
              <a:buNone/>
              <a:defRPr/>
            </a:pP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UJEDNAČAVANJE I POBOLJŠANJE KVALITETE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6588125" y="2565400"/>
            <a:ext cx="1882775" cy="3559175"/>
            <a:chOff x="4036" y="1452"/>
            <a:chExt cx="1248" cy="2359"/>
          </a:xfrm>
        </p:grpSpPr>
        <p:sp>
          <p:nvSpPr>
            <p:cNvPr id="23566" name="AutoShape 4"/>
            <p:cNvSpPr>
              <a:spLocks noChangeAspect="1" noChangeArrowheads="1"/>
            </p:cNvSpPr>
            <p:nvPr/>
          </p:nvSpPr>
          <p:spPr bwMode="auto">
            <a:xfrm>
              <a:off x="4036" y="1452"/>
              <a:ext cx="907" cy="2359"/>
            </a:xfrm>
            <a:prstGeom prst="curvedLeftArrow">
              <a:avLst>
                <a:gd name="adj1" fmla="val 52018"/>
                <a:gd name="adj2" fmla="val 104035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r-HR">
                <a:latin typeface="Arial" charset="0"/>
              </a:endParaRPr>
            </a:p>
          </p:txBody>
        </p:sp>
        <p:pic>
          <p:nvPicPr>
            <p:cNvPr id="23567" name="Picture 5" descr="TIR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6" y="2074"/>
              <a:ext cx="1248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395288" y="1268413"/>
            <a:ext cx="3132137" cy="3462337"/>
            <a:chOff x="-205" y="572"/>
            <a:chExt cx="1973" cy="2181"/>
          </a:xfrm>
        </p:grpSpPr>
        <p:pic>
          <p:nvPicPr>
            <p:cNvPr id="23560" name="Picture 7" descr="RIFIUTI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" y="1881"/>
              <a:ext cx="789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8" descr="RICICLA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" y="572"/>
              <a:ext cx="57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 Box 9"/>
            <p:cNvSpPr txBox="1">
              <a:spLocks noChangeAspect="1" noChangeArrowheads="1"/>
            </p:cNvSpPr>
            <p:nvPr/>
          </p:nvSpPr>
          <p:spPr bwMode="auto">
            <a:xfrm>
              <a:off x="-205" y="2462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sz="12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hr-HR" sz="1200" b="1" dirty="0">
                  <a:latin typeface="Arial" charset="0"/>
                </a:rPr>
                <a:t>GUMENI OTPAD I </a:t>
              </a:r>
              <a:r>
                <a:rPr lang="it-IT" sz="1200" b="1" dirty="0">
                  <a:latin typeface="Arial" charset="0"/>
                </a:rPr>
                <a:t> </a:t>
              </a:r>
              <a:r>
                <a:rPr lang="hr-HR" sz="1200" b="1" dirty="0" smtClean="0">
                  <a:latin typeface="Arial" charset="0"/>
                </a:rPr>
                <a:t>OTPADNE GUME</a:t>
              </a:r>
              <a:endParaRPr lang="it-IT" sz="1200" b="1" dirty="0">
                <a:latin typeface="Arial" charset="0"/>
              </a:endParaRPr>
            </a:p>
          </p:txBody>
        </p:sp>
        <p:sp>
          <p:nvSpPr>
            <p:cNvPr id="23563" name="Text Box 10"/>
            <p:cNvSpPr txBox="1">
              <a:spLocks noChangeAspect="1" noChangeArrowheads="1"/>
            </p:cNvSpPr>
            <p:nvPr/>
          </p:nvSpPr>
          <p:spPr bwMode="auto">
            <a:xfrm>
              <a:off x="-205" y="1043"/>
              <a:ext cx="13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sz="1200" b="1" dirty="0">
                  <a:latin typeface="Arial" charset="0"/>
                </a:rPr>
                <a:t>PLASTIČNI OTPAD, OTPAD IZ TEKSTILNE I OBUĆARSKE INDUSTRIJE</a:t>
              </a:r>
              <a:endParaRPr lang="it-IT" sz="1200" b="1" dirty="0">
                <a:latin typeface="Arial" charset="0"/>
              </a:endParaRPr>
            </a:p>
          </p:txBody>
        </p:sp>
        <p:sp>
          <p:nvSpPr>
            <p:cNvPr id="23564" name="AutoShape 11"/>
            <p:cNvSpPr>
              <a:spLocks noChangeAspect="1" noChangeArrowheads="1"/>
            </p:cNvSpPr>
            <p:nvPr/>
          </p:nvSpPr>
          <p:spPr bwMode="auto">
            <a:xfrm rot="-2605528">
              <a:off x="1081" y="1881"/>
              <a:ext cx="681" cy="214"/>
            </a:xfrm>
            <a:prstGeom prst="rightArrow">
              <a:avLst>
                <a:gd name="adj1" fmla="val 50000"/>
                <a:gd name="adj2" fmla="val 79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latin typeface="Arial" charset="0"/>
                </a:rPr>
                <a:t>10-25%</a:t>
              </a:r>
            </a:p>
          </p:txBody>
        </p:sp>
        <p:sp>
          <p:nvSpPr>
            <p:cNvPr id="23565" name="AutoShape 12"/>
            <p:cNvSpPr>
              <a:spLocks noChangeAspect="1" noChangeArrowheads="1"/>
            </p:cNvSpPr>
            <p:nvPr/>
          </p:nvSpPr>
          <p:spPr bwMode="auto">
            <a:xfrm rot="2453174">
              <a:off x="1087" y="1216"/>
              <a:ext cx="681" cy="215"/>
            </a:xfrm>
            <a:prstGeom prst="rightArrow">
              <a:avLst>
                <a:gd name="adj1" fmla="val 50000"/>
                <a:gd name="adj2" fmla="val 7918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>
                  <a:latin typeface="Arial" charset="0"/>
                </a:rPr>
                <a:t>75-90%</a:t>
              </a:r>
            </a:p>
          </p:txBody>
        </p:sp>
      </p:grpSp>
      <p:pic>
        <p:nvPicPr>
          <p:cNvPr id="366605" name="Picture 13" descr="rebrad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5157788"/>
            <a:ext cx="34226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6" name="Picture 14" descr="DALENA ECOLOG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492375"/>
            <a:ext cx="27352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12863"/>
            <a:ext cx="87137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S</a:t>
            </a:r>
            <a:r>
              <a:rPr lang="hr-HR" sz="3600" dirty="0" smtClean="0">
                <a:solidFill>
                  <a:srgbClr val="FF0000"/>
                </a:solidFill>
              </a:rPr>
              <a:t>hema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početnog postrojenja</a:t>
            </a:r>
            <a:endParaRPr lang="it-IT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 noChangeAspect="1"/>
          </p:cNvGrpSpPr>
          <p:nvPr/>
        </p:nvGrpSpPr>
        <p:grpSpPr bwMode="auto">
          <a:xfrm>
            <a:off x="684213" y="1268413"/>
            <a:ext cx="7993062" cy="4826000"/>
            <a:chOff x="2301" y="1538"/>
            <a:chExt cx="7200" cy="4320"/>
          </a:xfrm>
        </p:grpSpPr>
        <p:sp>
          <p:nvSpPr>
            <p:cNvPr id="26628" name="AutoShape 5"/>
            <p:cNvSpPr>
              <a:spLocks noChangeAspect="1" noChangeArrowheads="1"/>
            </p:cNvSpPr>
            <p:nvPr/>
          </p:nvSpPr>
          <p:spPr bwMode="auto">
            <a:xfrm>
              <a:off x="2301" y="1538"/>
              <a:ext cx="7200" cy="4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629" name="Rectangle 6"/>
            <p:cNvSpPr>
              <a:spLocks noChangeArrowheads="1"/>
            </p:cNvSpPr>
            <p:nvPr/>
          </p:nvSpPr>
          <p:spPr bwMode="auto">
            <a:xfrm>
              <a:off x="2482" y="1943"/>
              <a:ext cx="1857" cy="81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b="1" dirty="0">
                  <a:solidFill>
                    <a:srgbClr val="000000"/>
                  </a:solidFill>
                </a:rPr>
                <a:t>100 %</a:t>
              </a:r>
              <a:r>
                <a:rPr lang="it-IT" dirty="0">
                  <a:solidFill>
                    <a:srgbClr val="000000"/>
                  </a:solidFill>
                </a:rPr>
                <a:t> </a:t>
              </a:r>
              <a:r>
                <a:rPr lang="hr-HR" dirty="0">
                  <a:solidFill>
                    <a:srgbClr val="000000"/>
                  </a:solidFill>
                </a:rPr>
                <a:t>u težini </a:t>
              </a:r>
              <a:r>
                <a:rPr lang="it-IT" dirty="0">
                  <a:solidFill>
                    <a:srgbClr val="000000"/>
                  </a:solidFill>
                </a:rPr>
                <a:t> </a:t>
              </a:r>
              <a:r>
                <a:rPr lang="hr-HR" dirty="0">
                  <a:solidFill>
                    <a:srgbClr val="000000"/>
                  </a:solidFill>
                </a:rPr>
                <a:t>specijalnog otpada na ULAZU</a:t>
              </a:r>
              <a:endParaRPr lang="it-IT" dirty="0">
                <a:solidFill>
                  <a:srgbClr val="000000"/>
                </a:solidFill>
              </a:endParaRPr>
            </a:p>
            <a:p>
              <a:endParaRPr lang="it-IT" dirty="0">
                <a:solidFill>
                  <a:srgbClr val="FFFF00"/>
                </a:solidFill>
              </a:endParaRPr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7327" y="1943"/>
              <a:ext cx="1948" cy="6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600" b="1" dirty="0">
                  <a:solidFill>
                    <a:srgbClr val="000000"/>
                  </a:solidFill>
                </a:rPr>
                <a:t>1,5 %</a:t>
              </a:r>
              <a:r>
                <a:rPr lang="it-IT" sz="1600" dirty="0">
                  <a:solidFill>
                    <a:srgbClr val="000000"/>
                  </a:solidFill>
                </a:rPr>
                <a:t>  </a:t>
              </a:r>
              <a:r>
                <a:rPr lang="hr-HR" sz="1600" b="1" dirty="0" smtClean="0">
                  <a:solidFill>
                    <a:schemeClr val="bg2"/>
                  </a:solidFill>
                </a:rPr>
                <a:t>Inert za ODLAGALIŠTE</a:t>
              </a:r>
              <a:endParaRPr lang="it-IT" sz="1600" dirty="0">
                <a:solidFill>
                  <a:schemeClr val="bg2"/>
                </a:solidFill>
              </a:endParaRPr>
            </a:p>
          </p:txBody>
        </p:sp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7327" y="2888"/>
              <a:ext cx="1948" cy="6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600" b="1" dirty="0">
                  <a:solidFill>
                    <a:srgbClr val="000000"/>
                  </a:solidFill>
                </a:rPr>
                <a:t>0,1 %</a:t>
              </a:r>
              <a:r>
                <a:rPr lang="hr-HR" sz="1600" dirty="0">
                  <a:solidFill>
                    <a:srgbClr val="000000"/>
                  </a:solidFill>
                </a:rPr>
                <a:t> </a:t>
              </a:r>
              <a:r>
                <a:rPr lang="hr-HR" sz="1600" dirty="0" smtClean="0">
                  <a:solidFill>
                    <a:srgbClr val="000000"/>
                  </a:solidFill>
                </a:rPr>
                <a:t>Oporaba </a:t>
              </a:r>
              <a:r>
                <a:rPr lang="it-IT" sz="1600" dirty="0" smtClean="0">
                  <a:solidFill>
                    <a:srgbClr val="000000"/>
                  </a:solidFill>
                </a:rPr>
                <a:t> </a:t>
              </a:r>
              <a:r>
                <a:rPr lang="it-IT" sz="1600" dirty="0">
                  <a:solidFill>
                    <a:srgbClr val="000000"/>
                  </a:solidFill>
                </a:rPr>
                <a:t>METAL</a:t>
              </a:r>
              <a:r>
                <a:rPr lang="hr-HR" sz="1600" dirty="0">
                  <a:solidFill>
                    <a:srgbClr val="000000"/>
                  </a:solidFill>
                </a:rPr>
                <a:t>A</a:t>
              </a:r>
              <a:endParaRPr lang="it-IT" sz="1600" dirty="0">
                <a:solidFill>
                  <a:srgbClr val="000000"/>
                </a:solidFill>
              </a:endParaRPr>
            </a:p>
            <a:p>
              <a:endParaRPr lang="it-IT" dirty="0"/>
            </a:p>
          </p:txBody>
        </p:sp>
        <p:sp>
          <p:nvSpPr>
            <p:cNvPr id="26632" name="Rectangle 9"/>
            <p:cNvSpPr>
              <a:spLocks noChangeArrowheads="1"/>
            </p:cNvSpPr>
            <p:nvPr/>
          </p:nvSpPr>
          <p:spPr bwMode="auto">
            <a:xfrm>
              <a:off x="7327" y="3833"/>
              <a:ext cx="1948" cy="6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600" b="1" dirty="0">
                  <a:solidFill>
                    <a:srgbClr val="000000"/>
                  </a:solidFill>
                </a:rPr>
                <a:t>5 %</a:t>
              </a:r>
              <a:r>
                <a:rPr lang="hr-HR" sz="1600" b="1" dirty="0">
                  <a:solidFill>
                    <a:srgbClr val="000000"/>
                  </a:solidFill>
                </a:rPr>
                <a:t> </a:t>
              </a:r>
              <a:r>
                <a:rPr lang="hr-HR" sz="1600" dirty="0">
                  <a:solidFill>
                    <a:srgbClr val="000000"/>
                  </a:solidFill>
                </a:rPr>
                <a:t>Smanjivanje VLAŽNOSTI</a:t>
              </a:r>
              <a:endParaRPr lang="it-IT" sz="1600" dirty="0">
                <a:solidFill>
                  <a:srgbClr val="000000"/>
                </a:solidFill>
              </a:endParaRPr>
            </a:p>
          </p:txBody>
        </p:sp>
        <p:sp>
          <p:nvSpPr>
            <p:cNvPr id="26633" name="Rectangle 10"/>
            <p:cNvSpPr>
              <a:spLocks noChangeArrowheads="1"/>
            </p:cNvSpPr>
            <p:nvPr/>
          </p:nvSpPr>
          <p:spPr bwMode="auto">
            <a:xfrm>
              <a:off x="7327" y="4778"/>
              <a:ext cx="1948" cy="9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600" b="1">
                  <a:solidFill>
                    <a:srgbClr val="000000"/>
                  </a:solidFill>
                </a:rPr>
                <a:t>93, 4 %</a:t>
              </a:r>
              <a:r>
                <a:rPr lang="hr-HR" sz="1600" b="1">
                  <a:solidFill>
                    <a:srgbClr val="000000"/>
                  </a:solidFill>
                </a:rPr>
                <a:t> </a:t>
              </a:r>
              <a:r>
                <a:rPr lang="hr-HR" sz="1600">
                  <a:solidFill>
                    <a:srgbClr val="000000"/>
                  </a:solidFill>
                </a:rPr>
                <a:t>Proizvodnja krutog sekundarnog goriva</a:t>
              </a:r>
              <a:endParaRPr lang="it-IT" sz="1600"/>
            </a:p>
          </p:txBody>
        </p:sp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 flipV="1">
              <a:off x="4339" y="2213"/>
              <a:ext cx="29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635" name="Line 12"/>
            <p:cNvSpPr>
              <a:spLocks noChangeShapeType="1"/>
            </p:cNvSpPr>
            <p:nvPr/>
          </p:nvSpPr>
          <p:spPr bwMode="auto">
            <a:xfrm flipH="1">
              <a:off x="5697" y="2213"/>
              <a:ext cx="1" cy="2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636" name="Line 13"/>
            <p:cNvSpPr>
              <a:spLocks noChangeShapeType="1"/>
            </p:cNvSpPr>
            <p:nvPr/>
          </p:nvSpPr>
          <p:spPr bwMode="auto">
            <a:xfrm>
              <a:off x="5697" y="5183"/>
              <a:ext cx="16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5697" y="4238"/>
              <a:ext cx="16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 flipV="1">
              <a:off x="5697" y="3293"/>
              <a:ext cx="16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128588" y="188913"/>
            <a:ext cx="89646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Masena bilanca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CSS</a:t>
            </a:r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-a</a:t>
            </a:r>
            <a:r>
              <a:rPr lang="hr-H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(pp)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70EC4A-55B3-43F3-B09B-F2455A20522F}" type="slidenum">
              <a:rPr lang="it-IT"/>
              <a:pPr/>
              <a:t>8</a:t>
            </a:fld>
            <a:endParaRPr lang="it-IT"/>
          </a:p>
        </p:txBody>
      </p:sp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404664"/>
            <a:ext cx="8218487" cy="1368152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 smtClean="0">
                <a:solidFill>
                  <a:srgbClr val="FF0000"/>
                </a:solidFill>
              </a:rPr>
              <a:t/>
            </a:r>
            <a:br>
              <a:rPr lang="hr-HR" sz="36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 Studi</a:t>
            </a:r>
            <a:r>
              <a:rPr lang="hr-HR" sz="3600" dirty="0" smtClean="0">
                <a:solidFill>
                  <a:srgbClr val="FF0000"/>
                </a:solidFill>
              </a:rPr>
              <a:t>je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i istraživanja u svrhu poboljšanja karakteristika</a:t>
            </a:r>
            <a:r>
              <a:rPr lang="it-IT" sz="3600" dirty="0" smtClean="0">
                <a:solidFill>
                  <a:srgbClr val="FF0000"/>
                </a:solidFill>
              </a:rPr>
              <a:t> CSS</a:t>
            </a:r>
            <a:r>
              <a:rPr lang="hr-HR" sz="3600" dirty="0" smtClean="0">
                <a:solidFill>
                  <a:srgbClr val="FF0000"/>
                </a:solidFill>
              </a:rPr>
              <a:t>-a </a:t>
            </a: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endParaRPr lang="it-IT" sz="4000" dirty="0" smtClean="0">
              <a:solidFill>
                <a:srgbClr val="FF0000"/>
              </a:solidFill>
            </a:endParaRP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684213" y="1722289"/>
            <a:ext cx="7777162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hr-HR" sz="2400" dirty="0"/>
              <a:t>Analitička kontrola CSS-a </a:t>
            </a:r>
            <a:r>
              <a:rPr lang="hr-HR" sz="2400" dirty="0" smtClean="0"/>
              <a:t>radila </a:t>
            </a:r>
            <a:r>
              <a:rPr lang="hr-HR" sz="2400" dirty="0"/>
              <a:t>se iz dva razloga: </a:t>
            </a:r>
            <a:r>
              <a:rPr lang="it-IT" sz="2400" dirty="0"/>
              <a:t> </a:t>
            </a:r>
            <a:endParaRPr lang="hr-HR" sz="2400" dirty="0" smtClean="0"/>
          </a:p>
          <a:p>
            <a:pPr marL="342900" indent="-342900" algn="just"/>
            <a:endParaRPr lang="it-IT" sz="2400" dirty="0"/>
          </a:p>
          <a:p>
            <a:pPr marL="342900" indent="-342900" algn="just">
              <a:buFontTx/>
              <a:buAutoNum type="arabicPeriod"/>
            </a:pPr>
            <a:r>
              <a:rPr lang="hr-HR" sz="2400" b="1" u="sng" dirty="0">
                <a:solidFill>
                  <a:srgbClr val="FFFF00"/>
                </a:solidFill>
              </a:rPr>
              <a:t>Sustavne provjere u odnosu na ugovorne zahtjeve</a:t>
            </a:r>
            <a:r>
              <a:rPr lang="it-IT" sz="2400" b="1" u="sng" dirty="0">
                <a:solidFill>
                  <a:srgbClr val="FFFF00"/>
                </a:solidFill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hr-HR" sz="2400" b="1" u="sng" dirty="0">
                <a:solidFill>
                  <a:srgbClr val="FFFF00"/>
                </a:solidFill>
              </a:rPr>
              <a:t>Procjene planirane metode izračuna različitih smjesa potrebnih za proizvodnju </a:t>
            </a:r>
            <a:r>
              <a:rPr lang="it-IT" sz="2400" b="1" u="sng" dirty="0">
                <a:solidFill>
                  <a:srgbClr val="FFFF00"/>
                </a:solidFill>
              </a:rPr>
              <a:t>CSS</a:t>
            </a:r>
            <a:r>
              <a:rPr lang="hr-HR" sz="2400" b="1" u="sng" dirty="0">
                <a:solidFill>
                  <a:srgbClr val="FFFF00"/>
                </a:solidFill>
              </a:rPr>
              <a:t>-a </a:t>
            </a:r>
            <a:r>
              <a:rPr lang="it-IT" sz="2400" b="1" u="sng" dirty="0">
                <a:solidFill>
                  <a:srgbClr val="FFFF00"/>
                </a:solidFill>
              </a:rPr>
              <a:t> STANDARD</a:t>
            </a:r>
            <a:r>
              <a:rPr lang="hr-HR" sz="2400" b="1" u="sng" dirty="0">
                <a:solidFill>
                  <a:srgbClr val="FFFF00"/>
                </a:solidFill>
              </a:rPr>
              <a:t>NE KVALITETE</a:t>
            </a:r>
            <a:r>
              <a:rPr lang="it-IT" sz="2400" b="1" u="sng" dirty="0" smtClean="0">
                <a:solidFill>
                  <a:srgbClr val="FFFF00"/>
                </a:solidFill>
              </a:rPr>
              <a:t>.</a:t>
            </a:r>
            <a:endParaRPr lang="hr-HR" sz="2400" b="1" u="sng" dirty="0" smtClean="0">
              <a:solidFill>
                <a:srgbClr val="FFFF00"/>
              </a:solidFill>
            </a:endParaRPr>
          </a:p>
          <a:p>
            <a:pPr marL="342900" indent="-342900" algn="just"/>
            <a:endParaRPr lang="it-IT" sz="2400" b="1" dirty="0">
              <a:solidFill>
                <a:srgbClr val="FFFF00"/>
              </a:solidFill>
            </a:endParaRPr>
          </a:p>
          <a:p>
            <a:pPr marL="342900" indent="-342900" algn="just"/>
            <a:r>
              <a:rPr lang="it-IT" sz="2400" dirty="0"/>
              <a:t>	</a:t>
            </a:r>
            <a:r>
              <a:rPr lang="hr-HR" sz="2400" dirty="0" smtClean="0"/>
              <a:t>Cilj zapravo </a:t>
            </a:r>
            <a:r>
              <a:rPr lang="hr-HR" sz="2400" dirty="0"/>
              <a:t>i nije samo proizvesti CSS kvalitete koja odgovara zahtjevima nego i prosječnom kemijskom sastavu koji je uvijek jednak (STANDARD), a koji je potreban za ispravno vođenje i rad postrojenja u konačnoj </a:t>
            </a:r>
            <a:r>
              <a:rPr lang="hr-HR" sz="2400" dirty="0" smtClean="0"/>
              <a:t>uporabi s poštivanjem zahtjeva zaštite okoliša.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6CDE50-D032-45E9-84DA-A2BE40CCB74F}" type="slidenum">
              <a:rPr lang="it-IT"/>
              <a:pPr/>
              <a:t>9</a:t>
            </a:fld>
            <a:endParaRPr lang="it-IT"/>
          </a:p>
        </p:txBody>
      </p:sp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49275"/>
            <a:ext cx="8218487" cy="941388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Studi</a:t>
            </a:r>
            <a:r>
              <a:rPr lang="hr-HR" sz="3600" dirty="0" smtClean="0">
                <a:solidFill>
                  <a:srgbClr val="FF0000"/>
                </a:solidFill>
              </a:rPr>
              <a:t>je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i istraživanja u svrhu poboljšanja karakteristika</a:t>
            </a:r>
            <a:r>
              <a:rPr lang="it-IT" sz="3600" dirty="0" smtClean="0">
                <a:solidFill>
                  <a:srgbClr val="FF0000"/>
                </a:solidFill>
              </a:rPr>
              <a:t> CSS</a:t>
            </a:r>
            <a:r>
              <a:rPr lang="hr-HR" sz="3600" dirty="0" smtClean="0">
                <a:solidFill>
                  <a:srgbClr val="FF0000"/>
                </a:solidFill>
              </a:rPr>
              <a:t>-a </a:t>
            </a: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endParaRPr lang="it-IT" sz="4000" dirty="0" smtClean="0">
              <a:solidFill>
                <a:srgbClr val="FF0000"/>
              </a:solidFill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Kontrola finalnog proizvoda</a:t>
            </a:r>
            <a:r>
              <a:rPr lang="it-IT" dirty="0" smtClean="0"/>
              <a:t> </a:t>
            </a: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611188" y="2351088"/>
            <a:ext cx="7777162" cy="393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r-HR" dirty="0" smtClean="0"/>
              <a:t>Usvojena je specifična procedura </a:t>
            </a:r>
            <a:r>
              <a:rPr lang="hr-HR" dirty="0"/>
              <a:t>za kontrolu finalnog proizvoda</a:t>
            </a:r>
            <a:r>
              <a:rPr lang="it-IT" dirty="0"/>
              <a:t>: IO-06, </a:t>
            </a:r>
            <a:r>
              <a:rPr lang="hr-HR" dirty="0"/>
              <a:t>čiji se sažetak može prikazati na sljedeći način: </a:t>
            </a:r>
          </a:p>
          <a:p>
            <a:pPr algn="just">
              <a:buFontTx/>
              <a:buChar char="-"/>
            </a:pPr>
            <a:r>
              <a:rPr lang="it-IT" dirty="0"/>
              <a:t>te</a:t>
            </a:r>
            <a:r>
              <a:rPr lang="hr-HR" dirty="0"/>
              <a:t>hničkom statistikom izvlači se prosječni dnevni uzorak (reprezentativni uzorak proizvodnje toga dana);</a:t>
            </a:r>
          </a:p>
          <a:p>
            <a:pPr algn="just">
              <a:buFontTx/>
              <a:buChar char="-"/>
            </a:pPr>
            <a:r>
              <a:rPr lang="hr-HR" dirty="0"/>
              <a:t>iz dnevnih uzoraka izvlači se tjedni uzorak (SUBLOT PROIZVODNJE);</a:t>
            </a:r>
          </a:p>
          <a:p>
            <a:pPr algn="just">
              <a:buFontTx/>
              <a:buChar char="-"/>
            </a:pPr>
            <a:r>
              <a:rPr lang="hr-HR" dirty="0"/>
              <a:t>tjedni uzorak dijeli se u tri homogena alikvota (1 za analizu, 2 za stvaranje mjesečnog uzorka, 3. za čuvanje) i analizira se;</a:t>
            </a:r>
          </a:p>
          <a:p>
            <a:pPr algn="just">
              <a:buFontTx/>
              <a:buChar char="-"/>
            </a:pPr>
            <a:r>
              <a:rPr lang="hr-HR" u="sng" dirty="0"/>
              <a:t>(</a:t>
            </a:r>
            <a:r>
              <a:rPr lang="hr-HR" i="1" u="sng" dirty="0"/>
              <a:t>Napomena: u ovom slučaju uzorci se analiziraju konvencionalnim analizama, osim klora; stoga je usvojena brza metoda koja se temelji na uporabi specijalne selektivne elketrode za klor i koja omogućuje točne i konzistentne podatke.)</a:t>
            </a:r>
          </a:p>
          <a:p>
            <a:pPr algn="just">
              <a:buFontTx/>
              <a:buChar char="-"/>
            </a:pPr>
            <a:r>
              <a:rPr lang="hr-HR" dirty="0"/>
              <a:t>iz tjednih uzoraka za pet uzastopnih tjedana (bez ometanja proizvodnje) ekstrahira se uzorak LOTA proizvodnje</a:t>
            </a:r>
          </a:p>
          <a:p>
            <a:pPr algn="just">
              <a:buFontTx/>
              <a:buChar char="-"/>
            </a:pPr>
            <a:r>
              <a:rPr lang="hr-HR" dirty="0"/>
              <a:t>uzorak lota se označava i dijeli u tri alikvota: 1 za momentalnu/promptnu analizu; 2 za čuvanje; 3. za analizu eksternog kvalificiranog laboratorija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sso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Fluss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usso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Fluss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usso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Fluss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lusso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Fluss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lusso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Fluss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lusso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Fluss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3382</TotalTime>
  <Words>1651</Words>
  <Application>Microsoft Office PowerPoint</Application>
  <PresentationFormat>On-screen Show (4:3)</PresentationFormat>
  <Paragraphs>352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Flusso</vt:lpstr>
      <vt:lpstr>STUDIJE ZA POBOLJŠANJE KARAKTERISTIKA KRUTOG SEKUNDARNOG GORIVA  (CSS: Combustibili Solidi Secondari) PROIZVEDENOG OD SPECIFIČNOG NEOPASNOG OTPADA  </vt:lpstr>
      <vt:lpstr>Slide 2</vt:lpstr>
      <vt:lpstr>Slide 3</vt:lpstr>
      <vt:lpstr>Slide 4</vt:lpstr>
      <vt:lpstr>Slide 5</vt:lpstr>
      <vt:lpstr>Shema početnog postrojenja</vt:lpstr>
      <vt:lpstr>Slide 7</vt:lpstr>
      <vt:lpstr>  Studije i istraživanja u svrhu poboljšanja karakteristika CSS-a   </vt:lpstr>
      <vt:lpstr>Studije i istraživanja u svrhu poboljšanja karakteristika CSS-a  </vt:lpstr>
      <vt:lpstr>Studije i istraživanja u svrhu poboljšanja karakteristika CSS-a  </vt:lpstr>
      <vt:lpstr>Studije i istraživanja u svrhu poboljšanja karakteristika CSS-a </vt:lpstr>
      <vt:lpstr>Tabela srednjih / prosječnih parametara po proizvođaču (listopad 2008 – rujan 2009) </vt:lpstr>
      <vt:lpstr>Proizvođač br. 9 Klor % tq</vt:lpstr>
      <vt:lpstr>Proizvođač br. 9 Vlažnost %</vt:lpstr>
      <vt:lpstr>Proizvođač br. 9 Donja ogrjevna vrijednost (Hd)</vt:lpstr>
      <vt:lpstr>    Tjedni rezultati  Za tjedan od 28/09/2009 do 02/10/2009 dobije se srednja vrijednost vaganog materijala: </vt:lpstr>
      <vt:lpstr>PROGRAM ISTRAŽIVAČKIH AKTIVNOSTI</vt:lpstr>
      <vt:lpstr>Daljnje unaprijeđenje kvalitete -Tehnološke inovacije </vt:lpstr>
      <vt:lpstr>Tehnologija NIR (Near InfraRed ) </vt:lpstr>
      <vt:lpstr>Tehnologija Ultra-mljevenja u svrhu poboljšanja karakteristika Krutih Sekundarnih Goriva  za proizvodnju  “ HiQCSS “ za peći u cementnoj industriji  ( copyright DALENA Ecologia S.r.l. - 2009 ) </vt:lpstr>
      <vt:lpstr>Slide 21</vt:lpstr>
      <vt:lpstr>MATERIJALI I METODE 1/3</vt:lpstr>
      <vt:lpstr>MATERIJALI I METODE 2/3</vt:lpstr>
      <vt:lpstr>MATERIJALI I METODE 3/3</vt:lpstr>
      <vt:lpstr>POSTUPAK  HOMOGENIZACIJE</vt:lpstr>
      <vt:lpstr>TESTOVI  SA PROMJENJIVIM  VREMENIMA MLJEVENJA</vt:lpstr>
      <vt:lpstr>REZULTATI I RASPRAVA 1/5</vt:lpstr>
      <vt:lpstr>Slide 28</vt:lpstr>
      <vt:lpstr>REZULTATI I RASPRAVA 3/5</vt:lpstr>
      <vt:lpstr>REZULTATI I RASPRAVA 4/5</vt:lpstr>
      <vt:lpstr>REZULTATI I RASPRAVA 5/5</vt:lpstr>
      <vt:lpstr>TERMOGRAVIMETRIJSKA ANALIZA</vt:lpstr>
      <vt:lpstr>ZAKLJUČCI 1/2</vt:lpstr>
      <vt:lpstr>ZAKLJUČCI 2/2</vt:lpstr>
      <vt:lpstr>Primjena studije</vt:lpstr>
      <vt:lpstr>Layout postrojenja</vt:lpstr>
      <vt:lpstr>HVALA NA PAŽNJI www.consorziocreta.com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Computer</dc:creator>
  <cp:lastModifiedBy>mpanjicko</cp:lastModifiedBy>
  <cp:revision>434</cp:revision>
  <dcterms:created xsi:type="dcterms:W3CDTF">2008-05-07T10:15:22Z</dcterms:created>
  <dcterms:modified xsi:type="dcterms:W3CDTF">2010-11-25T08:55:22Z</dcterms:modified>
</cp:coreProperties>
</file>