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60" r:id="rId3"/>
    <p:sldId id="270" r:id="rId4"/>
    <p:sldId id="272" r:id="rId5"/>
    <p:sldId id="273" r:id="rId6"/>
    <p:sldId id="271" r:id="rId7"/>
    <p:sldId id="261" r:id="rId8"/>
    <p:sldId id="265" r:id="rId9"/>
    <p:sldId id="263" r:id="rId10"/>
    <p:sldId id="262" r:id="rId11"/>
    <p:sldId id="274" r:id="rId12"/>
    <p:sldId id="264" r:id="rId13"/>
    <p:sldId id="268" r:id="rId14"/>
    <p:sldId id="269" r:id="rId15"/>
    <p:sldId id="267" r:id="rId16"/>
    <p:sldId id="275" r:id="rId17"/>
    <p:sldId id="276" r:id="rId18"/>
    <p:sldId id="278" r:id="rId19"/>
    <p:sldId id="277" r:id="rId2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Stil teme 1 - Isticanj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Knjig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13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Količina bioplina (m3/tona) </c:v>
                </c:pt>
              </c:strCache>
            </c:strRef>
          </c:tx>
          <c:dLbls>
            <c:txPr>
              <a:bodyPr/>
              <a:lstStyle/>
              <a:p>
                <a:pPr>
                  <a:defRPr lang="en-GB"/>
                </a:pPr>
                <a:endParaRPr lang="sr-Latn-CS"/>
              </a:p>
            </c:txPr>
            <c:showVal val="1"/>
          </c:dLbls>
          <c:cat>
            <c:strRef>
              <c:f>List1!$A$2:$A$9</c:f>
              <c:strCache>
                <c:ptCount val="8"/>
                <c:pt idx="0">
                  <c:v>Klaonički otpad </c:v>
                </c:pt>
                <c:pt idx="1">
                  <c:v>Ostatci krumpira </c:v>
                </c:pt>
                <c:pt idx="2">
                  <c:v>Zeleni otpad </c:v>
                </c:pt>
                <c:pt idx="3">
                  <c:v>Otpad iz pivarske industrije </c:v>
                </c:pt>
                <c:pt idx="4">
                  <c:v>Kukuruzna silaža </c:v>
                </c:pt>
                <c:pt idx="5">
                  <c:v>Ostatci hrane </c:v>
                </c:pt>
                <c:pt idx="6">
                  <c:v>Otpad iz pekarske industrije </c:v>
                </c:pt>
                <c:pt idx="7">
                  <c:v>Masti i ulja </c:v>
                </c:pt>
              </c:strCache>
            </c:strRef>
          </c:cat>
          <c:val>
            <c:numRef>
              <c:f>List1!$B$2:$B$9</c:f>
              <c:numCache>
                <c:formatCode>General</c:formatCode>
                <c:ptCount val="8"/>
                <c:pt idx="0">
                  <c:v>30</c:v>
                </c:pt>
                <c:pt idx="1">
                  <c:v>39</c:v>
                </c:pt>
                <c:pt idx="2">
                  <c:v>100</c:v>
                </c:pt>
                <c:pt idx="3">
                  <c:v>120</c:v>
                </c:pt>
                <c:pt idx="4">
                  <c:v>180</c:v>
                </c:pt>
                <c:pt idx="5">
                  <c:v>265</c:v>
                </c:pt>
                <c:pt idx="6">
                  <c:v>714</c:v>
                </c:pt>
                <c:pt idx="7">
                  <c:v>961</c:v>
                </c:pt>
              </c:numCache>
            </c:numRef>
          </c:val>
        </c:ser>
        <c:shape val="box"/>
        <c:axId val="64119552"/>
        <c:axId val="64121088"/>
        <c:axId val="0"/>
      </c:bar3DChart>
      <c:catAx>
        <c:axId val="64119552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GB"/>
            </a:pPr>
            <a:endParaRPr lang="sr-Latn-CS"/>
          </a:p>
        </c:txPr>
        <c:crossAx val="64121088"/>
        <c:crosses val="autoZero"/>
        <c:auto val="1"/>
        <c:lblAlgn val="ctr"/>
        <c:lblOffset val="100"/>
      </c:catAx>
      <c:valAx>
        <c:axId val="64121088"/>
        <c:scaling>
          <c:orientation val="minMax"/>
        </c:scaling>
        <c:delete val="1"/>
        <c:axPos val="l"/>
        <c:numFmt formatCode="General" sourceLinked="1"/>
        <c:tickLblPos val="none"/>
        <c:crossAx val="64119552"/>
        <c:crosses val="autoZero"/>
        <c:crossBetween val="between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EE1BB1-EBDD-428A-87CF-DE313CB45607}" type="doc">
      <dgm:prSet loTypeId="urn:microsoft.com/office/officeart/2005/8/layout/vProcess5" loCatId="process" qsTypeId="urn:microsoft.com/office/officeart/2005/8/quickstyle/simple3" qsCatId="simple" csTypeId="urn:microsoft.com/office/officeart/2005/8/colors/accent3_5" csCatId="accent3" phldr="1"/>
      <dgm:spPr/>
    </dgm:pt>
    <dgm:pt modelId="{EBBE6C51-2FC3-4B66-ACC2-B3B4CF84EBA3}">
      <dgm:prSet custT="1"/>
      <dgm:spPr/>
      <dgm:t>
        <a:bodyPr/>
        <a:lstStyle/>
        <a:p>
          <a:pPr algn="ctr"/>
          <a:r>
            <a:rPr lang="hr-HR" sz="2000" b="0" dirty="0" smtClean="0">
              <a:effectLst/>
            </a:rPr>
            <a:t>Klasifikacija </a:t>
          </a:r>
          <a:r>
            <a:rPr lang="hr-HR" sz="2000" b="0" dirty="0" err="1" smtClean="0">
              <a:effectLst/>
            </a:rPr>
            <a:t>biootpada</a:t>
          </a:r>
          <a:endParaRPr lang="hr-HR" sz="2000" b="0" dirty="0" smtClean="0">
            <a:effectLst/>
          </a:endParaRPr>
        </a:p>
      </dgm:t>
    </dgm:pt>
    <dgm:pt modelId="{45DEECD3-1EB6-4F6E-A937-8800D2A9D80F}" type="parTrans" cxnId="{5BF8BB90-62B8-40B5-9906-E18C70710DDE}">
      <dgm:prSet/>
      <dgm:spPr/>
      <dgm:t>
        <a:bodyPr/>
        <a:lstStyle/>
        <a:p>
          <a:pPr algn="ctr"/>
          <a:endParaRPr lang="hr-HR" sz="1600" b="0">
            <a:effectLst/>
          </a:endParaRPr>
        </a:p>
      </dgm:t>
    </dgm:pt>
    <dgm:pt modelId="{BA34F374-2B12-43DC-9167-BCA72C69CDFD}" type="sibTrans" cxnId="{5BF8BB90-62B8-40B5-9906-E18C70710DDE}">
      <dgm:prSet custT="1"/>
      <dgm:spPr/>
      <dgm:t>
        <a:bodyPr/>
        <a:lstStyle/>
        <a:p>
          <a:pPr algn="ctr"/>
          <a:endParaRPr lang="hr-HR" sz="1800" b="0">
            <a:effectLst/>
          </a:endParaRPr>
        </a:p>
      </dgm:t>
    </dgm:pt>
    <dgm:pt modelId="{92C945ED-51DD-4DA6-8916-0D5B0B7EFE9B}">
      <dgm:prSet custT="1"/>
      <dgm:spPr/>
      <dgm:t>
        <a:bodyPr/>
        <a:lstStyle/>
        <a:p>
          <a:pPr algn="ctr"/>
          <a:r>
            <a:rPr lang="hr-HR" sz="2000" b="0" dirty="0" smtClean="0">
              <a:effectLst/>
            </a:rPr>
            <a:t>Uvod</a:t>
          </a:r>
        </a:p>
      </dgm:t>
    </dgm:pt>
    <dgm:pt modelId="{65547273-19BA-4BAB-9D54-DAA2A59339C1}" type="parTrans" cxnId="{FC154963-D4B1-4245-A2EA-055701410AF4}">
      <dgm:prSet/>
      <dgm:spPr/>
      <dgm:t>
        <a:bodyPr/>
        <a:lstStyle/>
        <a:p>
          <a:pPr algn="ctr"/>
          <a:endParaRPr lang="hr-HR" sz="1600" b="0">
            <a:effectLst/>
          </a:endParaRPr>
        </a:p>
      </dgm:t>
    </dgm:pt>
    <dgm:pt modelId="{B4FFCD4E-18CA-4E00-8F35-FD3FABE68B55}" type="sibTrans" cxnId="{FC154963-D4B1-4245-A2EA-055701410AF4}">
      <dgm:prSet custT="1"/>
      <dgm:spPr/>
      <dgm:t>
        <a:bodyPr/>
        <a:lstStyle/>
        <a:p>
          <a:pPr algn="ctr"/>
          <a:endParaRPr lang="hr-HR" sz="1800" b="0">
            <a:effectLst/>
          </a:endParaRPr>
        </a:p>
      </dgm:t>
    </dgm:pt>
    <dgm:pt modelId="{B3385CAB-062B-43CB-AD68-F931CC1C4F10}">
      <dgm:prSet custT="1"/>
      <dgm:spPr/>
      <dgm:t>
        <a:bodyPr/>
        <a:lstStyle/>
        <a:p>
          <a:pPr algn="ctr"/>
          <a:r>
            <a:rPr lang="hr-HR" sz="2000" b="0" dirty="0" smtClean="0">
              <a:effectLst/>
            </a:rPr>
            <a:t>Postrojenja za proizvodnju bioplina</a:t>
          </a:r>
          <a:endParaRPr lang="hr-HR" sz="1600" b="0" i="1" dirty="0">
            <a:effectLst/>
          </a:endParaRPr>
        </a:p>
      </dgm:t>
    </dgm:pt>
    <dgm:pt modelId="{1466542B-4D97-4FE9-992A-1B72C930DF3C}" type="parTrans" cxnId="{4CED941C-4174-414C-A062-99A18C75855A}">
      <dgm:prSet/>
      <dgm:spPr/>
      <dgm:t>
        <a:bodyPr/>
        <a:lstStyle/>
        <a:p>
          <a:endParaRPr lang="hr-HR" sz="1600" b="0">
            <a:effectLst/>
          </a:endParaRPr>
        </a:p>
      </dgm:t>
    </dgm:pt>
    <dgm:pt modelId="{11E803FA-D958-4677-8C91-8B9F75947ACC}" type="sibTrans" cxnId="{4CED941C-4174-414C-A062-99A18C75855A}">
      <dgm:prSet custT="1"/>
      <dgm:spPr/>
      <dgm:t>
        <a:bodyPr/>
        <a:lstStyle/>
        <a:p>
          <a:endParaRPr lang="hr-HR" sz="1800" b="0">
            <a:effectLst/>
          </a:endParaRPr>
        </a:p>
      </dgm:t>
    </dgm:pt>
    <dgm:pt modelId="{126712DB-A2BC-49F7-A8F1-8F5A3F895759}">
      <dgm:prSet custT="1"/>
      <dgm:spPr/>
      <dgm:t>
        <a:bodyPr/>
        <a:lstStyle/>
        <a:p>
          <a:pPr algn="ctr"/>
          <a:r>
            <a:rPr lang="hr-HR" sz="2000" b="0" dirty="0" smtClean="0">
              <a:effectLst/>
            </a:rPr>
            <a:t>Količine i značajke bioplina</a:t>
          </a:r>
          <a:endParaRPr lang="hr-HR" sz="1600" b="0" i="1" dirty="0">
            <a:effectLst/>
          </a:endParaRPr>
        </a:p>
      </dgm:t>
    </dgm:pt>
    <dgm:pt modelId="{BAE70ADF-3377-41BA-8209-9D34B714F779}" type="parTrans" cxnId="{7B4870BA-65E6-40B0-BA9E-82A44DAA76FF}">
      <dgm:prSet/>
      <dgm:spPr/>
      <dgm:t>
        <a:bodyPr/>
        <a:lstStyle/>
        <a:p>
          <a:endParaRPr lang="hr-HR" sz="1600" b="0">
            <a:effectLst/>
          </a:endParaRPr>
        </a:p>
      </dgm:t>
    </dgm:pt>
    <dgm:pt modelId="{D6885724-7D5C-4FD8-9847-FBF9D9085A4D}" type="sibTrans" cxnId="{7B4870BA-65E6-40B0-BA9E-82A44DAA76FF}">
      <dgm:prSet custT="1"/>
      <dgm:spPr/>
      <dgm:t>
        <a:bodyPr/>
        <a:lstStyle/>
        <a:p>
          <a:endParaRPr lang="hr-HR" sz="1800" b="0">
            <a:effectLst/>
          </a:endParaRPr>
        </a:p>
      </dgm:t>
    </dgm:pt>
    <dgm:pt modelId="{EF3A9D83-CE01-4340-B3E9-342E2C12C503}">
      <dgm:prSet custT="1"/>
      <dgm:spPr/>
      <dgm:t>
        <a:bodyPr/>
        <a:lstStyle/>
        <a:p>
          <a:pPr algn="ctr"/>
          <a:r>
            <a:rPr lang="hr-HR" sz="2000" b="0" dirty="0" smtClean="0">
              <a:effectLst/>
            </a:rPr>
            <a:t>Zaključak</a:t>
          </a:r>
          <a:endParaRPr lang="hr-HR" sz="1600" b="0" i="1" dirty="0">
            <a:effectLst/>
          </a:endParaRPr>
        </a:p>
      </dgm:t>
    </dgm:pt>
    <dgm:pt modelId="{C7AADB7B-98D7-4017-A30C-B6B2B41AD060}" type="parTrans" cxnId="{B4810D40-FECE-499E-9F2B-13B01483B5A4}">
      <dgm:prSet/>
      <dgm:spPr/>
      <dgm:t>
        <a:bodyPr/>
        <a:lstStyle/>
        <a:p>
          <a:endParaRPr lang="hr-HR" sz="1600" b="0">
            <a:effectLst/>
          </a:endParaRPr>
        </a:p>
      </dgm:t>
    </dgm:pt>
    <dgm:pt modelId="{7F2C02AD-DA39-4535-BABF-704CA253C881}" type="sibTrans" cxnId="{B4810D40-FECE-499E-9F2B-13B01483B5A4}">
      <dgm:prSet/>
      <dgm:spPr/>
      <dgm:t>
        <a:bodyPr/>
        <a:lstStyle/>
        <a:p>
          <a:endParaRPr lang="hr-HR" sz="1600" b="0">
            <a:effectLst/>
          </a:endParaRPr>
        </a:p>
      </dgm:t>
    </dgm:pt>
    <dgm:pt modelId="{45AC6FB9-6FF2-416B-84E9-A6E0782A822E}">
      <dgm:prSet custT="1"/>
      <dgm:spPr/>
      <dgm:t>
        <a:bodyPr/>
        <a:lstStyle/>
        <a:p>
          <a:endParaRPr lang="hr-HR"/>
        </a:p>
      </dgm:t>
    </dgm:pt>
    <dgm:pt modelId="{5C35EB00-80A8-4631-9B63-B024F8DC2A95}" type="parTrans" cxnId="{2F924FB5-5B47-410B-9EBE-F975B5B20A75}">
      <dgm:prSet/>
      <dgm:spPr/>
      <dgm:t>
        <a:bodyPr/>
        <a:lstStyle/>
        <a:p>
          <a:endParaRPr lang="hr-HR" sz="1600" b="0">
            <a:effectLst/>
          </a:endParaRPr>
        </a:p>
      </dgm:t>
    </dgm:pt>
    <dgm:pt modelId="{406CC354-7635-497E-A590-FB9BD389C3FC}" type="sibTrans" cxnId="{2F924FB5-5B47-410B-9EBE-F975B5B20A75}">
      <dgm:prSet/>
      <dgm:spPr/>
      <dgm:t>
        <a:bodyPr/>
        <a:lstStyle/>
        <a:p>
          <a:endParaRPr lang="hr-HR" sz="1600" b="0">
            <a:effectLst/>
          </a:endParaRPr>
        </a:p>
      </dgm:t>
    </dgm:pt>
    <dgm:pt modelId="{C392A8EC-0A86-4DE5-90AD-58D49B6379DC}" type="pres">
      <dgm:prSet presAssocID="{62EE1BB1-EBDD-428A-87CF-DE313CB45607}" presName="outerComposite" presStyleCnt="0">
        <dgm:presLayoutVars>
          <dgm:chMax val="5"/>
          <dgm:dir/>
          <dgm:resizeHandles val="exact"/>
        </dgm:presLayoutVars>
      </dgm:prSet>
      <dgm:spPr/>
    </dgm:pt>
    <dgm:pt modelId="{F939BE2B-E85E-406D-8FAA-4AC4E640063D}" type="pres">
      <dgm:prSet presAssocID="{62EE1BB1-EBDD-428A-87CF-DE313CB45607}" presName="dummyMaxCanvas" presStyleCnt="0">
        <dgm:presLayoutVars/>
      </dgm:prSet>
      <dgm:spPr/>
    </dgm:pt>
    <dgm:pt modelId="{48AE1054-024F-489E-A0C6-FEDCAE3415F6}" type="pres">
      <dgm:prSet presAssocID="{62EE1BB1-EBDD-428A-87CF-DE313CB45607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3B3F87C-4E44-4306-BF51-9388671BF52A}" type="pres">
      <dgm:prSet presAssocID="{62EE1BB1-EBDD-428A-87CF-DE313CB45607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4AA7662-8F1E-4E74-AC55-18C83E9535B2}" type="pres">
      <dgm:prSet presAssocID="{62EE1BB1-EBDD-428A-87CF-DE313CB45607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E27D4CD-D990-4ADA-80B1-C0D68A7232E1}" type="pres">
      <dgm:prSet presAssocID="{62EE1BB1-EBDD-428A-87CF-DE313CB45607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B81F811-9B26-4A04-9D90-619B03509FBB}" type="pres">
      <dgm:prSet presAssocID="{62EE1BB1-EBDD-428A-87CF-DE313CB45607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2A03DDF-AF37-47AD-A919-9ECC6071FB3A}" type="pres">
      <dgm:prSet presAssocID="{62EE1BB1-EBDD-428A-87CF-DE313CB45607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8DC1C60-00B0-4A9E-A632-88173D00CB48}" type="pres">
      <dgm:prSet presAssocID="{62EE1BB1-EBDD-428A-87CF-DE313CB45607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21F0E3B-E1E4-4486-9657-B44D2C7F32A5}" type="pres">
      <dgm:prSet presAssocID="{62EE1BB1-EBDD-428A-87CF-DE313CB45607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D99AABC-6872-4536-937A-0AB7301DB0C2}" type="pres">
      <dgm:prSet presAssocID="{62EE1BB1-EBDD-428A-87CF-DE313CB45607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2029CBD-CE57-4B5A-BA08-CB2CA192033A}" type="pres">
      <dgm:prSet presAssocID="{62EE1BB1-EBDD-428A-87CF-DE313CB45607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F44457D-FAB1-431B-9BC2-25F7275DC1A6}" type="pres">
      <dgm:prSet presAssocID="{62EE1BB1-EBDD-428A-87CF-DE313CB45607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D17C022-DE85-497F-9FDB-A5FAAC4EE0C9}" type="pres">
      <dgm:prSet presAssocID="{62EE1BB1-EBDD-428A-87CF-DE313CB45607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30E7F35-0940-426A-A132-213432B14104}" type="pres">
      <dgm:prSet presAssocID="{62EE1BB1-EBDD-428A-87CF-DE313CB45607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C6529E6-15E2-46C9-B890-1177153ED1CC}" type="pres">
      <dgm:prSet presAssocID="{62EE1BB1-EBDD-428A-87CF-DE313CB45607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D411AA7-DA78-4DA9-9B7E-6F532A1FFB90}" type="presOf" srcId="{B3385CAB-062B-43CB-AD68-F931CC1C4F10}" destId="{6D17C022-DE85-497F-9FDB-A5FAAC4EE0C9}" srcOrd="1" destOrd="0" presId="urn:microsoft.com/office/officeart/2005/8/layout/vProcess5"/>
    <dgm:cxn modelId="{47440EA7-FE8F-45B0-B8C3-155F426FF574}" type="presOf" srcId="{EBBE6C51-2FC3-4B66-ACC2-B3B4CF84EBA3}" destId="{5F44457D-FAB1-431B-9BC2-25F7275DC1A6}" srcOrd="1" destOrd="0" presId="urn:microsoft.com/office/officeart/2005/8/layout/vProcess5"/>
    <dgm:cxn modelId="{2F924FB5-5B47-410B-9EBE-F975B5B20A75}" srcId="{62EE1BB1-EBDD-428A-87CF-DE313CB45607}" destId="{45AC6FB9-6FF2-416B-84E9-A6E0782A822E}" srcOrd="5" destOrd="0" parTransId="{5C35EB00-80A8-4631-9B63-B024F8DC2A95}" sibTransId="{406CC354-7635-497E-A590-FB9BD389C3FC}"/>
    <dgm:cxn modelId="{093E29B6-6987-4592-89D0-219A0DB276CD}" type="presOf" srcId="{126712DB-A2BC-49F7-A8F1-8F5A3F895759}" destId="{630E7F35-0940-426A-A132-213432B14104}" srcOrd="1" destOrd="0" presId="urn:microsoft.com/office/officeart/2005/8/layout/vProcess5"/>
    <dgm:cxn modelId="{7D7C837C-D916-4A21-B8E5-B00186394CE3}" type="presOf" srcId="{BA34F374-2B12-43DC-9167-BCA72C69CDFD}" destId="{B8DC1C60-00B0-4A9E-A632-88173D00CB48}" srcOrd="0" destOrd="0" presId="urn:microsoft.com/office/officeart/2005/8/layout/vProcess5"/>
    <dgm:cxn modelId="{4BC7B847-3650-4332-872F-6BF655B071E6}" type="presOf" srcId="{EF3A9D83-CE01-4340-B3E9-342E2C12C503}" destId="{6B81F811-9B26-4A04-9D90-619B03509FBB}" srcOrd="0" destOrd="0" presId="urn:microsoft.com/office/officeart/2005/8/layout/vProcess5"/>
    <dgm:cxn modelId="{1552A978-C009-4B50-ADE6-333C707F325B}" type="presOf" srcId="{B4FFCD4E-18CA-4E00-8F35-FD3FABE68B55}" destId="{F2A03DDF-AF37-47AD-A919-9ECC6071FB3A}" srcOrd="0" destOrd="0" presId="urn:microsoft.com/office/officeart/2005/8/layout/vProcess5"/>
    <dgm:cxn modelId="{7BDA566E-C0EB-4E00-BD93-4E4759BEC5CE}" type="presOf" srcId="{11E803FA-D958-4677-8C91-8B9F75947ACC}" destId="{D21F0E3B-E1E4-4486-9657-B44D2C7F32A5}" srcOrd="0" destOrd="0" presId="urn:microsoft.com/office/officeart/2005/8/layout/vProcess5"/>
    <dgm:cxn modelId="{7B4870BA-65E6-40B0-BA9E-82A44DAA76FF}" srcId="{62EE1BB1-EBDD-428A-87CF-DE313CB45607}" destId="{126712DB-A2BC-49F7-A8F1-8F5A3F895759}" srcOrd="3" destOrd="0" parTransId="{BAE70ADF-3377-41BA-8209-9D34B714F779}" sibTransId="{D6885724-7D5C-4FD8-9847-FBF9D9085A4D}"/>
    <dgm:cxn modelId="{4CED941C-4174-414C-A062-99A18C75855A}" srcId="{62EE1BB1-EBDD-428A-87CF-DE313CB45607}" destId="{B3385CAB-062B-43CB-AD68-F931CC1C4F10}" srcOrd="2" destOrd="0" parTransId="{1466542B-4D97-4FE9-992A-1B72C930DF3C}" sibTransId="{11E803FA-D958-4677-8C91-8B9F75947ACC}"/>
    <dgm:cxn modelId="{CE2C6439-FECA-493C-9F85-68EE6F33C90C}" type="presOf" srcId="{92C945ED-51DD-4DA6-8916-0D5B0B7EFE9B}" destId="{48AE1054-024F-489E-A0C6-FEDCAE3415F6}" srcOrd="0" destOrd="0" presId="urn:microsoft.com/office/officeart/2005/8/layout/vProcess5"/>
    <dgm:cxn modelId="{5BF8BB90-62B8-40B5-9906-E18C70710DDE}" srcId="{62EE1BB1-EBDD-428A-87CF-DE313CB45607}" destId="{EBBE6C51-2FC3-4B66-ACC2-B3B4CF84EBA3}" srcOrd="1" destOrd="0" parTransId="{45DEECD3-1EB6-4F6E-A937-8800D2A9D80F}" sibTransId="{BA34F374-2B12-43DC-9167-BCA72C69CDFD}"/>
    <dgm:cxn modelId="{D09EB66D-A07D-444C-A63D-C1CF01078352}" type="presOf" srcId="{62EE1BB1-EBDD-428A-87CF-DE313CB45607}" destId="{C392A8EC-0A86-4DE5-90AD-58D49B6379DC}" srcOrd="0" destOrd="0" presId="urn:microsoft.com/office/officeart/2005/8/layout/vProcess5"/>
    <dgm:cxn modelId="{B4810D40-FECE-499E-9F2B-13B01483B5A4}" srcId="{62EE1BB1-EBDD-428A-87CF-DE313CB45607}" destId="{EF3A9D83-CE01-4340-B3E9-342E2C12C503}" srcOrd="4" destOrd="0" parTransId="{C7AADB7B-98D7-4017-A30C-B6B2B41AD060}" sibTransId="{7F2C02AD-DA39-4535-BABF-704CA253C881}"/>
    <dgm:cxn modelId="{6CF33BDF-375C-4608-A03A-06562A1DE3BA}" type="presOf" srcId="{EBBE6C51-2FC3-4B66-ACC2-B3B4CF84EBA3}" destId="{03B3F87C-4E44-4306-BF51-9388671BF52A}" srcOrd="0" destOrd="0" presId="urn:microsoft.com/office/officeart/2005/8/layout/vProcess5"/>
    <dgm:cxn modelId="{B6023C84-4395-42CE-8E65-EB6EDB12BD7C}" type="presOf" srcId="{126712DB-A2BC-49F7-A8F1-8F5A3F895759}" destId="{6E27D4CD-D990-4ADA-80B1-C0D68A7232E1}" srcOrd="0" destOrd="0" presId="urn:microsoft.com/office/officeart/2005/8/layout/vProcess5"/>
    <dgm:cxn modelId="{FC154963-D4B1-4245-A2EA-055701410AF4}" srcId="{62EE1BB1-EBDD-428A-87CF-DE313CB45607}" destId="{92C945ED-51DD-4DA6-8916-0D5B0B7EFE9B}" srcOrd="0" destOrd="0" parTransId="{65547273-19BA-4BAB-9D54-DAA2A59339C1}" sibTransId="{B4FFCD4E-18CA-4E00-8F35-FD3FABE68B55}"/>
    <dgm:cxn modelId="{0C50B979-1551-4FAE-BA02-EAB58CF4162B}" type="presOf" srcId="{EF3A9D83-CE01-4340-B3E9-342E2C12C503}" destId="{9C6529E6-15E2-46C9-B890-1177153ED1CC}" srcOrd="1" destOrd="0" presId="urn:microsoft.com/office/officeart/2005/8/layout/vProcess5"/>
    <dgm:cxn modelId="{142D7E19-9294-42CC-A601-AA6F09632BB3}" type="presOf" srcId="{D6885724-7D5C-4FD8-9847-FBF9D9085A4D}" destId="{2D99AABC-6872-4536-937A-0AB7301DB0C2}" srcOrd="0" destOrd="0" presId="urn:microsoft.com/office/officeart/2005/8/layout/vProcess5"/>
    <dgm:cxn modelId="{A22EFF0C-A681-41E1-BAB7-B3E81FAF951C}" type="presOf" srcId="{B3385CAB-062B-43CB-AD68-F931CC1C4F10}" destId="{44AA7662-8F1E-4E74-AC55-18C83E9535B2}" srcOrd="0" destOrd="0" presId="urn:microsoft.com/office/officeart/2005/8/layout/vProcess5"/>
    <dgm:cxn modelId="{2BA09A39-9F1C-4E2A-A206-BEA4335A0B25}" type="presOf" srcId="{92C945ED-51DD-4DA6-8916-0D5B0B7EFE9B}" destId="{D2029CBD-CE57-4B5A-BA08-CB2CA192033A}" srcOrd="1" destOrd="0" presId="urn:microsoft.com/office/officeart/2005/8/layout/vProcess5"/>
    <dgm:cxn modelId="{DDED1EA6-D53B-4339-86F3-A3AED1840A8A}" type="presParOf" srcId="{C392A8EC-0A86-4DE5-90AD-58D49B6379DC}" destId="{F939BE2B-E85E-406D-8FAA-4AC4E640063D}" srcOrd="0" destOrd="0" presId="urn:microsoft.com/office/officeart/2005/8/layout/vProcess5"/>
    <dgm:cxn modelId="{A5A73290-F993-4635-BC67-BA223AF37927}" type="presParOf" srcId="{C392A8EC-0A86-4DE5-90AD-58D49B6379DC}" destId="{48AE1054-024F-489E-A0C6-FEDCAE3415F6}" srcOrd="1" destOrd="0" presId="urn:microsoft.com/office/officeart/2005/8/layout/vProcess5"/>
    <dgm:cxn modelId="{FF29B18C-AD91-4E37-8ED0-B97BD03E193F}" type="presParOf" srcId="{C392A8EC-0A86-4DE5-90AD-58D49B6379DC}" destId="{03B3F87C-4E44-4306-BF51-9388671BF52A}" srcOrd="2" destOrd="0" presId="urn:microsoft.com/office/officeart/2005/8/layout/vProcess5"/>
    <dgm:cxn modelId="{FD70A6DC-C5EE-4E62-8333-74EDE788A1B6}" type="presParOf" srcId="{C392A8EC-0A86-4DE5-90AD-58D49B6379DC}" destId="{44AA7662-8F1E-4E74-AC55-18C83E9535B2}" srcOrd="3" destOrd="0" presId="urn:microsoft.com/office/officeart/2005/8/layout/vProcess5"/>
    <dgm:cxn modelId="{60CFAD34-B0A6-4713-9827-48244D470956}" type="presParOf" srcId="{C392A8EC-0A86-4DE5-90AD-58D49B6379DC}" destId="{6E27D4CD-D990-4ADA-80B1-C0D68A7232E1}" srcOrd="4" destOrd="0" presId="urn:microsoft.com/office/officeart/2005/8/layout/vProcess5"/>
    <dgm:cxn modelId="{EBF1229C-E7D5-4F15-AFCB-6FD767FA7305}" type="presParOf" srcId="{C392A8EC-0A86-4DE5-90AD-58D49B6379DC}" destId="{6B81F811-9B26-4A04-9D90-619B03509FBB}" srcOrd="5" destOrd="0" presId="urn:microsoft.com/office/officeart/2005/8/layout/vProcess5"/>
    <dgm:cxn modelId="{07DF77EC-D941-469C-B44A-0ACC5321590C}" type="presParOf" srcId="{C392A8EC-0A86-4DE5-90AD-58D49B6379DC}" destId="{F2A03DDF-AF37-47AD-A919-9ECC6071FB3A}" srcOrd="6" destOrd="0" presId="urn:microsoft.com/office/officeart/2005/8/layout/vProcess5"/>
    <dgm:cxn modelId="{10660E51-4A75-4B69-84EC-5BCECBAA50E0}" type="presParOf" srcId="{C392A8EC-0A86-4DE5-90AD-58D49B6379DC}" destId="{B8DC1C60-00B0-4A9E-A632-88173D00CB48}" srcOrd="7" destOrd="0" presId="urn:microsoft.com/office/officeart/2005/8/layout/vProcess5"/>
    <dgm:cxn modelId="{8CD2D4DE-EA7F-4804-9AE1-259FF23B41DF}" type="presParOf" srcId="{C392A8EC-0A86-4DE5-90AD-58D49B6379DC}" destId="{D21F0E3B-E1E4-4486-9657-B44D2C7F32A5}" srcOrd="8" destOrd="0" presId="urn:microsoft.com/office/officeart/2005/8/layout/vProcess5"/>
    <dgm:cxn modelId="{82EAEB12-9F03-4FC9-983C-786FBB8F30E6}" type="presParOf" srcId="{C392A8EC-0A86-4DE5-90AD-58D49B6379DC}" destId="{2D99AABC-6872-4536-937A-0AB7301DB0C2}" srcOrd="9" destOrd="0" presId="urn:microsoft.com/office/officeart/2005/8/layout/vProcess5"/>
    <dgm:cxn modelId="{5391258A-492A-40A9-8AF8-6A4B174C82BE}" type="presParOf" srcId="{C392A8EC-0A86-4DE5-90AD-58D49B6379DC}" destId="{D2029CBD-CE57-4B5A-BA08-CB2CA192033A}" srcOrd="10" destOrd="0" presId="urn:microsoft.com/office/officeart/2005/8/layout/vProcess5"/>
    <dgm:cxn modelId="{24547556-D441-48F9-B9DC-EA99B2241C0F}" type="presParOf" srcId="{C392A8EC-0A86-4DE5-90AD-58D49B6379DC}" destId="{5F44457D-FAB1-431B-9BC2-25F7275DC1A6}" srcOrd="11" destOrd="0" presId="urn:microsoft.com/office/officeart/2005/8/layout/vProcess5"/>
    <dgm:cxn modelId="{9D9E1895-DE1E-4B94-A636-2E350AB74561}" type="presParOf" srcId="{C392A8EC-0A86-4DE5-90AD-58D49B6379DC}" destId="{6D17C022-DE85-497F-9FDB-A5FAAC4EE0C9}" srcOrd="12" destOrd="0" presId="urn:microsoft.com/office/officeart/2005/8/layout/vProcess5"/>
    <dgm:cxn modelId="{4A1B0E44-0EA2-4D93-8D33-FC43DA05A249}" type="presParOf" srcId="{C392A8EC-0A86-4DE5-90AD-58D49B6379DC}" destId="{630E7F35-0940-426A-A132-213432B14104}" srcOrd="13" destOrd="0" presId="urn:microsoft.com/office/officeart/2005/8/layout/vProcess5"/>
    <dgm:cxn modelId="{C7FCD78D-E78A-4F1B-86C5-1E16B80E3894}" type="presParOf" srcId="{C392A8EC-0A86-4DE5-90AD-58D49B6379DC}" destId="{9C6529E6-15E2-46C9-B890-1177153ED1CC}" srcOrd="14" destOrd="0" presId="urn:microsoft.com/office/officeart/2005/8/layout/vProcess5"/>
  </dgm:cxnLst>
  <dgm:bg>
    <a:effectLst>
      <a:glow rad="228600">
        <a:schemeClr val="accent1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B5638C-4F7F-4EA8-B594-CC4C81AF0C18}" type="doc">
      <dgm:prSet loTypeId="urn:microsoft.com/office/officeart/2005/8/layout/radial3" loCatId="relationship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hr-HR"/>
        </a:p>
      </dgm:t>
    </dgm:pt>
    <dgm:pt modelId="{7E7B24BB-7897-4ECE-AACC-B65A68E16BE7}">
      <dgm:prSet phldrT="[Tekst]" custT="1"/>
      <dgm:spPr/>
      <dgm:t>
        <a:bodyPr/>
        <a:lstStyle/>
        <a:p>
          <a:r>
            <a:rPr lang="hr-HR" sz="24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Obnovljivi izvori energije</a:t>
          </a:r>
          <a:endParaRPr lang="hr-HR" sz="2400" b="0" dirty="0">
            <a:solidFill>
              <a:schemeClr val="tx1"/>
            </a:solidFill>
          </a:endParaRPr>
        </a:p>
      </dgm:t>
    </dgm:pt>
    <dgm:pt modelId="{1569511F-43AF-49FC-8473-C52D53CA9B0A}" type="parTrans" cxnId="{44D2E48E-0CFE-4DB3-978C-61D2893DE714}">
      <dgm:prSet/>
      <dgm:spPr/>
      <dgm:t>
        <a:bodyPr/>
        <a:lstStyle/>
        <a:p>
          <a:endParaRPr lang="hr-HR" sz="1600" b="0">
            <a:solidFill>
              <a:schemeClr val="tx1"/>
            </a:solidFill>
          </a:endParaRPr>
        </a:p>
      </dgm:t>
    </dgm:pt>
    <dgm:pt modelId="{61E7DD6E-99B3-47EC-AC7A-A15126158326}" type="sibTrans" cxnId="{44D2E48E-0CFE-4DB3-978C-61D2893DE714}">
      <dgm:prSet/>
      <dgm:spPr/>
      <dgm:t>
        <a:bodyPr/>
        <a:lstStyle/>
        <a:p>
          <a:endParaRPr lang="hr-HR" sz="1600" b="0">
            <a:solidFill>
              <a:schemeClr val="tx1"/>
            </a:solidFill>
          </a:endParaRPr>
        </a:p>
      </dgm:t>
    </dgm:pt>
    <dgm:pt modelId="{CADD3573-8C8A-4427-8FDA-1FB64A186A6F}">
      <dgm:prSet phldrT="[Tekst]" custT="1"/>
      <dgm:spPr/>
      <dgm:t>
        <a:bodyPr/>
        <a:lstStyle/>
        <a:p>
          <a:r>
            <a:rPr lang="hr-HR" sz="1200" b="0" dirty="0" smtClean="0">
              <a:solidFill>
                <a:schemeClr val="tx1"/>
              </a:solidFill>
            </a:rPr>
            <a:t>Biomasa</a:t>
          </a:r>
          <a:endParaRPr lang="hr-HR" sz="1200" b="0" dirty="0">
            <a:solidFill>
              <a:schemeClr val="tx1"/>
            </a:solidFill>
          </a:endParaRPr>
        </a:p>
      </dgm:t>
    </dgm:pt>
    <dgm:pt modelId="{98CE7DBF-8BDB-4D3A-A25C-A1E8C1D486BB}" type="parTrans" cxnId="{8D5DF35D-E83F-4331-9E34-59A591E808FE}">
      <dgm:prSet/>
      <dgm:spPr/>
      <dgm:t>
        <a:bodyPr/>
        <a:lstStyle/>
        <a:p>
          <a:endParaRPr lang="hr-HR" sz="1600" b="0">
            <a:solidFill>
              <a:schemeClr val="tx1"/>
            </a:solidFill>
          </a:endParaRPr>
        </a:p>
      </dgm:t>
    </dgm:pt>
    <dgm:pt modelId="{8156DE5F-25C0-473C-A436-62276CF7EFB6}" type="sibTrans" cxnId="{8D5DF35D-E83F-4331-9E34-59A591E808FE}">
      <dgm:prSet/>
      <dgm:spPr/>
      <dgm:t>
        <a:bodyPr/>
        <a:lstStyle/>
        <a:p>
          <a:endParaRPr lang="hr-HR" sz="1600" b="0">
            <a:solidFill>
              <a:schemeClr val="tx1"/>
            </a:solidFill>
          </a:endParaRPr>
        </a:p>
      </dgm:t>
    </dgm:pt>
    <dgm:pt modelId="{F4B3B2BC-A232-4CB9-9EB6-32BC313788FA}">
      <dgm:prSet phldrT="[Tekst]" custT="1"/>
      <dgm:spPr/>
      <dgm:t>
        <a:bodyPr/>
        <a:lstStyle/>
        <a:p>
          <a:r>
            <a:rPr lang="hr-HR" sz="1200" b="0" dirty="0" smtClean="0">
              <a:solidFill>
                <a:schemeClr val="tx1"/>
              </a:solidFill>
            </a:rPr>
            <a:t>Energija vjetra</a:t>
          </a:r>
          <a:endParaRPr lang="hr-HR" sz="1200" b="0" dirty="0">
            <a:solidFill>
              <a:schemeClr val="tx1"/>
            </a:solidFill>
          </a:endParaRPr>
        </a:p>
      </dgm:t>
    </dgm:pt>
    <dgm:pt modelId="{6515AC46-EBCF-43DB-A673-AC4B43BA5448}" type="parTrans" cxnId="{EA69AD5F-6A8A-4021-B6F2-A3935E4056CA}">
      <dgm:prSet/>
      <dgm:spPr/>
      <dgm:t>
        <a:bodyPr/>
        <a:lstStyle/>
        <a:p>
          <a:endParaRPr lang="hr-HR" sz="1600" b="0">
            <a:solidFill>
              <a:schemeClr val="tx1"/>
            </a:solidFill>
          </a:endParaRPr>
        </a:p>
      </dgm:t>
    </dgm:pt>
    <dgm:pt modelId="{1AEBAA75-156C-4089-AA60-543FE569CE59}" type="sibTrans" cxnId="{EA69AD5F-6A8A-4021-B6F2-A3935E4056CA}">
      <dgm:prSet/>
      <dgm:spPr/>
      <dgm:t>
        <a:bodyPr/>
        <a:lstStyle/>
        <a:p>
          <a:endParaRPr lang="hr-HR" sz="1600" b="0">
            <a:solidFill>
              <a:schemeClr val="tx1"/>
            </a:solidFill>
          </a:endParaRPr>
        </a:p>
      </dgm:t>
    </dgm:pt>
    <dgm:pt modelId="{B7283A30-4852-4DF1-8C1F-1BF550FF7467}">
      <dgm:prSet phldrT="[Tekst]" custT="1"/>
      <dgm:spPr/>
      <dgm:t>
        <a:bodyPr/>
        <a:lstStyle/>
        <a:p>
          <a:r>
            <a:rPr lang="hr-HR" sz="1200" b="0" dirty="0" smtClean="0">
              <a:solidFill>
                <a:schemeClr val="tx1"/>
              </a:solidFill>
            </a:rPr>
            <a:t>Hidro i energija mora</a:t>
          </a:r>
          <a:endParaRPr lang="hr-HR" sz="1200" b="0" dirty="0">
            <a:solidFill>
              <a:schemeClr val="tx1"/>
            </a:solidFill>
          </a:endParaRPr>
        </a:p>
      </dgm:t>
    </dgm:pt>
    <dgm:pt modelId="{4B1604AA-D06E-499A-B4C1-35B9EA7A88B3}" type="parTrans" cxnId="{C5945294-341A-46BB-AE61-94B884FC3F57}">
      <dgm:prSet/>
      <dgm:spPr/>
      <dgm:t>
        <a:bodyPr/>
        <a:lstStyle/>
        <a:p>
          <a:endParaRPr lang="hr-HR" sz="1600" b="0">
            <a:solidFill>
              <a:schemeClr val="tx1"/>
            </a:solidFill>
          </a:endParaRPr>
        </a:p>
      </dgm:t>
    </dgm:pt>
    <dgm:pt modelId="{67F02BC9-918F-4CFF-B961-006EB8308216}" type="sibTrans" cxnId="{C5945294-341A-46BB-AE61-94B884FC3F57}">
      <dgm:prSet/>
      <dgm:spPr/>
      <dgm:t>
        <a:bodyPr/>
        <a:lstStyle/>
        <a:p>
          <a:endParaRPr lang="hr-HR" sz="1600" b="0">
            <a:solidFill>
              <a:schemeClr val="tx1"/>
            </a:solidFill>
          </a:endParaRPr>
        </a:p>
      </dgm:t>
    </dgm:pt>
    <dgm:pt modelId="{263C83D3-09A7-4F32-BE04-D5819F11F733}">
      <dgm:prSet phldrT="[Tekst]" custT="1"/>
      <dgm:spPr/>
      <dgm:t>
        <a:bodyPr/>
        <a:lstStyle/>
        <a:p>
          <a:r>
            <a:rPr lang="hr-HR" sz="1200" b="0" dirty="0" smtClean="0">
              <a:solidFill>
                <a:schemeClr val="tx1"/>
              </a:solidFill>
            </a:rPr>
            <a:t>Solarna energija</a:t>
          </a:r>
          <a:endParaRPr lang="hr-HR" sz="1200" b="0" dirty="0">
            <a:solidFill>
              <a:schemeClr val="tx1"/>
            </a:solidFill>
          </a:endParaRPr>
        </a:p>
      </dgm:t>
    </dgm:pt>
    <dgm:pt modelId="{15A78633-1440-4900-A2CF-820B9DD30266}" type="parTrans" cxnId="{E13AB5A4-485D-4160-BB6F-B0C072E5AEC5}">
      <dgm:prSet/>
      <dgm:spPr/>
      <dgm:t>
        <a:bodyPr/>
        <a:lstStyle/>
        <a:p>
          <a:endParaRPr lang="hr-HR" sz="1600" b="0">
            <a:solidFill>
              <a:schemeClr val="tx1"/>
            </a:solidFill>
          </a:endParaRPr>
        </a:p>
      </dgm:t>
    </dgm:pt>
    <dgm:pt modelId="{029437E1-E274-4FA4-8770-8E847C053EF1}" type="sibTrans" cxnId="{E13AB5A4-485D-4160-BB6F-B0C072E5AEC5}">
      <dgm:prSet/>
      <dgm:spPr/>
      <dgm:t>
        <a:bodyPr/>
        <a:lstStyle/>
        <a:p>
          <a:endParaRPr lang="hr-HR" sz="1600" b="0">
            <a:solidFill>
              <a:schemeClr val="tx1"/>
            </a:solidFill>
          </a:endParaRPr>
        </a:p>
      </dgm:t>
    </dgm:pt>
    <dgm:pt modelId="{BED1B9DE-71EB-468F-9C01-F15B6C257170}">
      <dgm:prSet phldrT="[Tekst]" custT="1"/>
      <dgm:spPr/>
      <dgm:t>
        <a:bodyPr/>
        <a:lstStyle/>
        <a:p>
          <a:r>
            <a:rPr lang="hr-HR" sz="1200" b="0" dirty="0" smtClean="0">
              <a:solidFill>
                <a:schemeClr val="tx1"/>
              </a:solidFill>
            </a:rPr>
            <a:t>Geotermalna</a:t>
          </a:r>
          <a:endParaRPr lang="hr-HR" sz="1200" b="0" dirty="0">
            <a:solidFill>
              <a:schemeClr val="tx1"/>
            </a:solidFill>
          </a:endParaRPr>
        </a:p>
      </dgm:t>
    </dgm:pt>
    <dgm:pt modelId="{49BDD008-B125-4486-A14D-513BE81C4D2E}" type="parTrans" cxnId="{3BC35913-A132-446E-A3ED-F3A74708CBAD}">
      <dgm:prSet/>
      <dgm:spPr/>
      <dgm:t>
        <a:bodyPr/>
        <a:lstStyle/>
        <a:p>
          <a:endParaRPr lang="hr-HR" sz="1600" b="0"/>
        </a:p>
      </dgm:t>
    </dgm:pt>
    <dgm:pt modelId="{367FAE70-BB1B-4F7E-B244-86AC3E0381D2}" type="sibTrans" cxnId="{3BC35913-A132-446E-A3ED-F3A74708CBAD}">
      <dgm:prSet/>
      <dgm:spPr/>
      <dgm:t>
        <a:bodyPr/>
        <a:lstStyle/>
        <a:p>
          <a:endParaRPr lang="hr-HR" sz="1600" b="0"/>
        </a:p>
      </dgm:t>
    </dgm:pt>
    <dgm:pt modelId="{1FACDB52-93B7-40FB-BD1B-924F8D876CCF}" type="pres">
      <dgm:prSet presAssocID="{51B5638C-4F7F-4EA8-B594-CC4C81AF0C1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3C331B7-E9BD-4890-8EA1-D6435261E076}" type="pres">
      <dgm:prSet presAssocID="{51B5638C-4F7F-4EA8-B594-CC4C81AF0C18}" presName="radial" presStyleCnt="0">
        <dgm:presLayoutVars>
          <dgm:animLvl val="ctr"/>
        </dgm:presLayoutVars>
      </dgm:prSet>
      <dgm:spPr/>
      <dgm:t>
        <a:bodyPr/>
        <a:lstStyle/>
        <a:p>
          <a:endParaRPr lang="hr-HR"/>
        </a:p>
      </dgm:t>
    </dgm:pt>
    <dgm:pt modelId="{EFBFC84F-BB45-4BDB-B0F3-82D177B58324}" type="pres">
      <dgm:prSet presAssocID="{7E7B24BB-7897-4ECE-AACC-B65A68E16BE7}" presName="centerShape" presStyleLbl="vennNode1" presStyleIdx="0" presStyleCnt="6"/>
      <dgm:spPr/>
      <dgm:t>
        <a:bodyPr/>
        <a:lstStyle/>
        <a:p>
          <a:endParaRPr lang="hr-HR"/>
        </a:p>
      </dgm:t>
    </dgm:pt>
    <dgm:pt modelId="{1621D853-B896-4B8E-9C98-119B6C348B11}" type="pres">
      <dgm:prSet presAssocID="{CADD3573-8C8A-4427-8FDA-1FB64A186A6F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D462CBE-1EAF-4068-9101-5CAD3CBD2147}" type="pres">
      <dgm:prSet presAssocID="{F4B3B2BC-A232-4CB9-9EB6-32BC313788FA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4234B03-DCC4-4D72-B2F1-8F1B408A1BD4}" type="pres">
      <dgm:prSet presAssocID="{B7283A30-4852-4DF1-8C1F-1BF550FF7467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FC4CC7C-8717-42D1-B224-46371CD8E4E4}" type="pres">
      <dgm:prSet presAssocID="{263C83D3-09A7-4F32-BE04-D5819F11F733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046624F-5B8A-4159-A91F-75EE2E15BDF9}" type="pres">
      <dgm:prSet presAssocID="{BED1B9DE-71EB-468F-9C01-F15B6C257170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BC35913-A132-446E-A3ED-F3A74708CBAD}" srcId="{7E7B24BB-7897-4ECE-AACC-B65A68E16BE7}" destId="{BED1B9DE-71EB-468F-9C01-F15B6C257170}" srcOrd="4" destOrd="0" parTransId="{49BDD008-B125-4486-A14D-513BE81C4D2E}" sibTransId="{367FAE70-BB1B-4F7E-B244-86AC3E0381D2}"/>
    <dgm:cxn modelId="{5E6A9E13-B38A-4222-9A66-95EF2152F71F}" type="presOf" srcId="{BED1B9DE-71EB-468F-9C01-F15B6C257170}" destId="{0046624F-5B8A-4159-A91F-75EE2E15BDF9}" srcOrd="0" destOrd="0" presId="urn:microsoft.com/office/officeart/2005/8/layout/radial3"/>
    <dgm:cxn modelId="{C5945294-341A-46BB-AE61-94B884FC3F57}" srcId="{7E7B24BB-7897-4ECE-AACC-B65A68E16BE7}" destId="{B7283A30-4852-4DF1-8C1F-1BF550FF7467}" srcOrd="2" destOrd="0" parTransId="{4B1604AA-D06E-499A-B4C1-35B9EA7A88B3}" sibTransId="{67F02BC9-918F-4CFF-B961-006EB8308216}"/>
    <dgm:cxn modelId="{192E732D-007E-4E8D-8883-B46D54986544}" type="presOf" srcId="{263C83D3-09A7-4F32-BE04-D5819F11F733}" destId="{1FC4CC7C-8717-42D1-B224-46371CD8E4E4}" srcOrd="0" destOrd="0" presId="urn:microsoft.com/office/officeart/2005/8/layout/radial3"/>
    <dgm:cxn modelId="{9F68FFB3-A0A5-4613-B1D5-21E1BA4746E1}" type="presOf" srcId="{F4B3B2BC-A232-4CB9-9EB6-32BC313788FA}" destId="{CD462CBE-1EAF-4068-9101-5CAD3CBD2147}" srcOrd="0" destOrd="0" presId="urn:microsoft.com/office/officeart/2005/8/layout/radial3"/>
    <dgm:cxn modelId="{EA69AD5F-6A8A-4021-B6F2-A3935E4056CA}" srcId="{7E7B24BB-7897-4ECE-AACC-B65A68E16BE7}" destId="{F4B3B2BC-A232-4CB9-9EB6-32BC313788FA}" srcOrd="1" destOrd="0" parTransId="{6515AC46-EBCF-43DB-A673-AC4B43BA5448}" sibTransId="{1AEBAA75-156C-4089-AA60-543FE569CE59}"/>
    <dgm:cxn modelId="{E13AB5A4-485D-4160-BB6F-B0C072E5AEC5}" srcId="{7E7B24BB-7897-4ECE-AACC-B65A68E16BE7}" destId="{263C83D3-09A7-4F32-BE04-D5819F11F733}" srcOrd="3" destOrd="0" parTransId="{15A78633-1440-4900-A2CF-820B9DD30266}" sibTransId="{029437E1-E274-4FA4-8770-8E847C053EF1}"/>
    <dgm:cxn modelId="{34654293-129D-49DA-AED9-54F88EDBCEE6}" type="presOf" srcId="{CADD3573-8C8A-4427-8FDA-1FB64A186A6F}" destId="{1621D853-B896-4B8E-9C98-119B6C348B11}" srcOrd="0" destOrd="0" presId="urn:microsoft.com/office/officeart/2005/8/layout/radial3"/>
    <dgm:cxn modelId="{8D5DF35D-E83F-4331-9E34-59A591E808FE}" srcId="{7E7B24BB-7897-4ECE-AACC-B65A68E16BE7}" destId="{CADD3573-8C8A-4427-8FDA-1FB64A186A6F}" srcOrd="0" destOrd="0" parTransId="{98CE7DBF-8BDB-4D3A-A25C-A1E8C1D486BB}" sibTransId="{8156DE5F-25C0-473C-A436-62276CF7EFB6}"/>
    <dgm:cxn modelId="{8BAEBB45-6ED7-4DBF-9694-2284E49802AE}" type="presOf" srcId="{B7283A30-4852-4DF1-8C1F-1BF550FF7467}" destId="{D4234B03-DCC4-4D72-B2F1-8F1B408A1BD4}" srcOrd="0" destOrd="0" presId="urn:microsoft.com/office/officeart/2005/8/layout/radial3"/>
    <dgm:cxn modelId="{34CCDE70-B6BC-4CB4-B64C-8CF616DC3076}" type="presOf" srcId="{7E7B24BB-7897-4ECE-AACC-B65A68E16BE7}" destId="{EFBFC84F-BB45-4BDB-B0F3-82D177B58324}" srcOrd="0" destOrd="0" presId="urn:microsoft.com/office/officeart/2005/8/layout/radial3"/>
    <dgm:cxn modelId="{81A5AA53-A853-406A-B05E-F8A726DFE829}" type="presOf" srcId="{51B5638C-4F7F-4EA8-B594-CC4C81AF0C18}" destId="{1FACDB52-93B7-40FB-BD1B-924F8D876CCF}" srcOrd="0" destOrd="0" presId="urn:microsoft.com/office/officeart/2005/8/layout/radial3"/>
    <dgm:cxn modelId="{44D2E48E-0CFE-4DB3-978C-61D2893DE714}" srcId="{51B5638C-4F7F-4EA8-B594-CC4C81AF0C18}" destId="{7E7B24BB-7897-4ECE-AACC-B65A68E16BE7}" srcOrd="0" destOrd="0" parTransId="{1569511F-43AF-49FC-8473-C52D53CA9B0A}" sibTransId="{61E7DD6E-99B3-47EC-AC7A-A15126158326}"/>
    <dgm:cxn modelId="{D1426BE1-9574-4836-AAFD-FC88A3EFD2FF}" type="presParOf" srcId="{1FACDB52-93B7-40FB-BD1B-924F8D876CCF}" destId="{23C331B7-E9BD-4890-8EA1-D6435261E076}" srcOrd="0" destOrd="0" presId="urn:microsoft.com/office/officeart/2005/8/layout/radial3"/>
    <dgm:cxn modelId="{DEE35720-4B47-4C7D-BE44-28DE41F6DBF3}" type="presParOf" srcId="{23C331B7-E9BD-4890-8EA1-D6435261E076}" destId="{EFBFC84F-BB45-4BDB-B0F3-82D177B58324}" srcOrd="0" destOrd="0" presId="urn:microsoft.com/office/officeart/2005/8/layout/radial3"/>
    <dgm:cxn modelId="{1DB64E37-9A82-48A9-BC27-6DF049BF0A9A}" type="presParOf" srcId="{23C331B7-E9BD-4890-8EA1-D6435261E076}" destId="{1621D853-B896-4B8E-9C98-119B6C348B11}" srcOrd="1" destOrd="0" presId="urn:microsoft.com/office/officeart/2005/8/layout/radial3"/>
    <dgm:cxn modelId="{A36A2BD1-73D6-4D16-8773-8BA2A3E165A2}" type="presParOf" srcId="{23C331B7-E9BD-4890-8EA1-D6435261E076}" destId="{CD462CBE-1EAF-4068-9101-5CAD3CBD2147}" srcOrd="2" destOrd="0" presId="urn:microsoft.com/office/officeart/2005/8/layout/radial3"/>
    <dgm:cxn modelId="{270C4796-943B-45BD-8850-8B659E6418D8}" type="presParOf" srcId="{23C331B7-E9BD-4890-8EA1-D6435261E076}" destId="{D4234B03-DCC4-4D72-B2F1-8F1B408A1BD4}" srcOrd="3" destOrd="0" presId="urn:microsoft.com/office/officeart/2005/8/layout/radial3"/>
    <dgm:cxn modelId="{EFBFFF6F-FE4C-4443-B6D9-9F54716C02DF}" type="presParOf" srcId="{23C331B7-E9BD-4890-8EA1-D6435261E076}" destId="{1FC4CC7C-8717-42D1-B224-46371CD8E4E4}" srcOrd="4" destOrd="0" presId="urn:microsoft.com/office/officeart/2005/8/layout/radial3"/>
    <dgm:cxn modelId="{9B0D092E-81B5-4792-8CFE-588549A59E23}" type="presParOf" srcId="{23C331B7-E9BD-4890-8EA1-D6435261E076}" destId="{0046624F-5B8A-4159-A91F-75EE2E15BDF9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500476-FEE8-429A-9851-D043B8AA8300}" type="doc">
      <dgm:prSet loTypeId="urn:microsoft.com/office/officeart/2005/8/layout/process2" loCatId="process" qsTypeId="urn:microsoft.com/office/officeart/2005/8/quickstyle/simple3" qsCatId="simple" csTypeId="urn:microsoft.com/office/officeart/2005/8/colors/accent0_3" csCatId="mainScheme" phldr="1"/>
      <dgm:spPr/>
    </dgm:pt>
    <dgm:pt modelId="{C0E78BD2-A090-4960-8319-E62DEB1BA8AB}">
      <dgm:prSet phldrT="[Tekst]"/>
      <dgm:spPr/>
      <dgm:t>
        <a:bodyPr/>
        <a:lstStyle/>
        <a:p>
          <a:r>
            <a:rPr lang="hr-HR" dirty="0" err="1" smtClean="0"/>
            <a:t>Biootpad</a:t>
          </a:r>
          <a:endParaRPr lang="hr-HR" dirty="0"/>
        </a:p>
      </dgm:t>
    </dgm:pt>
    <dgm:pt modelId="{CF6F257C-2F74-435A-A9CF-30C5306D3092}" type="parTrans" cxnId="{12F2FDA0-B2CC-4503-A035-97763F7F1A06}">
      <dgm:prSet/>
      <dgm:spPr/>
      <dgm:t>
        <a:bodyPr/>
        <a:lstStyle/>
        <a:p>
          <a:endParaRPr lang="hr-HR"/>
        </a:p>
      </dgm:t>
    </dgm:pt>
    <dgm:pt modelId="{434185F7-E2EB-4A00-B61D-431BD6AD39BC}" type="sibTrans" cxnId="{12F2FDA0-B2CC-4503-A035-97763F7F1A06}">
      <dgm:prSet/>
      <dgm:spPr/>
      <dgm:t>
        <a:bodyPr/>
        <a:lstStyle/>
        <a:p>
          <a:endParaRPr lang="hr-HR"/>
        </a:p>
      </dgm:t>
    </dgm:pt>
    <dgm:pt modelId="{5A305F7E-F2D1-4F4C-9983-729BB9185297}">
      <dgm:prSet phldrT="[Tekst]"/>
      <dgm:spPr/>
      <dgm:t>
        <a:bodyPr/>
        <a:lstStyle/>
        <a:p>
          <a:r>
            <a:rPr lang="hr-HR" dirty="0" smtClean="0"/>
            <a:t>Anaerobna fermentacija</a:t>
          </a:r>
          <a:endParaRPr lang="hr-HR" dirty="0"/>
        </a:p>
      </dgm:t>
    </dgm:pt>
    <dgm:pt modelId="{0D085B30-2E11-406F-80FD-017BCC21FBB2}" type="parTrans" cxnId="{0707EDB6-BC2D-4496-8E2A-60B27AC3F5EB}">
      <dgm:prSet/>
      <dgm:spPr/>
      <dgm:t>
        <a:bodyPr/>
        <a:lstStyle/>
        <a:p>
          <a:endParaRPr lang="hr-HR"/>
        </a:p>
      </dgm:t>
    </dgm:pt>
    <dgm:pt modelId="{C7943FB4-EF3E-4C10-880A-AD1BF0B8CD82}" type="sibTrans" cxnId="{0707EDB6-BC2D-4496-8E2A-60B27AC3F5EB}">
      <dgm:prSet/>
      <dgm:spPr/>
      <dgm:t>
        <a:bodyPr/>
        <a:lstStyle/>
        <a:p>
          <a:endParaRPr lang="hr-HR"/>
        </a:p>
      </dgm:t>
    </dgm:pt>
    <dgm:pt modelId="{C8DE8F73-2D5F-4264-A4EA-8C81C6B37820}">
      <dgm:prSet phldrT="[Tekst]"/>
      <dgm:spPr/>
      <dgm:t>
        <a:bodyPr/>
        <a:lstStyle/>
        <a:p>
          <a:r>
            <a:rPr lang="hr-HR" smtClean="0"/>
            <a:t>Bioplin</a:t>
          </a:r>
          <a:endParaRPr lang="hr-HR"/>
        </a:p>
      </dgm:t>
    </dgm:pt>
    <dgm:pt modelId="{6AB568E1-AEE4-4D81-A7A6-15E9ED3CCA8C}" type="parTrans" cxnId="{3406EC00-DD60-43A2-A853-D0D50EFD2737}">
      <dgm:prSet/>
      <dgm:spPr/>
      <dgm:t>
        <a:bodyPr/>
        <a:lstStyle/>
        <a:p>
          <a:endParaRPr lang="hr-HR"/>
        </a:p>
      </dgm:t>
    </dgm:pt>
    <dgm:pt modelId="{E6D6F060-C02C-440A-91C4-0A4205A50724}" type="sibTrans" cxnId="{3406EC00-DD60-43A2-A853-D0D50EFD2737}">
      <dgm:prSet/>
      <dgm:spPr/>
      <dgm:t>
        <a:bodyPr/>
        <a:lstStyle/>
        <a:p>
          <a:endParaRPr lang="hr-HR"/>
        </a:p>
      </dgm:t>
    </dgm:pt>
    <dgm:pt modelId="{366F9209-8275-476D-BDE2-7F35C771E267}">
      <dgm:prSet/>
      <dgm:spPr/>
      <dgm:t>
        <a:bodyPr/>
        <a:lstStyle/>
        <a:p>
          <a:r>
            <a:rPr lang="hr-HR" dirty="0" err="1" smtClean="0"/>
            <a:t>Digestat</a:t>
          </a:r>
          <a:endParaRPr lang="hr-HR" dirty="0"/>
        </a:p>
      </dgm:t>
    </dgm:pt>
    <dgm:pt modelId="{28C1B3EC-143D-4FFF-8808-C6E02B5C5CEA}" type="parTrans" cxnId="{41F9AD16-8242-4301-83D9-5A18D015EDBC}">
      <dgm:prSet/>
      <dgm:spPr/>
      <dgm:t>
        <a:bodyPr/>
        <a:lstStyle/>
        <a:p>
          <a:endParaRPr lang="hr-HR"/>
        </a:p>
      </dgm:t>
    </dgm:pt>
    <dgm:pt modelId="{3357D66D-B205-4E8A-9B33-9311CB62B28D}" type="sibTrans" cxnId="{41F9AD16-8242-4301-83D9-5A18D015EDBC}">
      <dgm:prSet/>
      <dgm:spPr/>
      <dgm:t>
        <a:bodyPr/>
        <a:lstStyle/>
        <a:p>
          <a:endParaRPr lang="hr-HR"/>
        </a:p>
      </dgm:t>
    </dgm:pt>
    <dgm:pt modelId="{6D84B6E0-C3B1-4FAE-85C3-724EF2E7E6BE}" type="pres">
      <dgm:prSet presAssocID="{B2500476-FEE8-429A-9851-D043B8AA8300}" presName="linearFlow" presStyleCnt="0">
        <dgm:presLayoutVars>
          <dgm:resizeHandles val="exact"/>
        </dgm:presLayoutVars>
      </dgm:prSet>
      <dgm:spPr/>
    </dgm:pt>
    <dgm:pt modelId="{6FE95EB6-B2CA-4357-8B61-682F876F569C}" type="pres">
      <dgm:prSet presAssocID="{C0E78BD2-A090-4960-8319-E62DEB1BA8A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69C0D8B-4410-447E-9D6F-9BAA6FFAF845}" type="pres">
      <dgm:prSet presAssocID="{434185F7-E2EB-4A00-B61D-431BD6AD39BC}" presName="sibTrans" presStyleLbl="sibTrans2D1" presStyleIdx="0" presStyleCnt="3"/>
      <dgm:spPr/>
      <dgm:t>
        <a:bodyPr/>
        <a:lstStyle/>
        <a:p>
          <a:endParaRPr lang="hr-HR"/>
        </a:p>
      </dgm:t>
    </dgm:pt>
    <dgm:pt modelId="{EECB6BB0-8A6A-41A0-BE31-DC07EC532878}" type="pres">
      <dgm:prSet presAssocID="{434185F7-E2EB-4A00-B61D-431BD6AD39BC}" presName="connectorText" presStyleLbl="sibTrans2D1" presStyleIdx="0" presStyleCnt="3"/>
      <dgm:spPr/>
      <dgm:t>
        <a:bodyPr/>
        <a:lstStyle/>
        <a:p>
          <a:endParaRPr lang="hr-HR"/>
        </a:p>
      </dgm:t>
    </dgm:pt>
    <dgm:pt modelId="{0191253E-16C6-43D6-A369-F0077D12117F}" type="pres">
      <dgm:prSet presAssocID="{5A305F7E-F2D1-4F4C-9983-729BB918529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5D65157-18FB-4251-AB3A-B53A36568E48}" type="pres">
      <dgm:prSet presAssocID="{C7943FB4-EF3E-4C10-880A-AD1BF0B8CD82}" presName="sibTrans" presStyleLbl="sibTrans2D1" presStyleIdx="1" presStyleCnt="3" custScaleX="83989" custLinFactNeighborX="55000" custLinFactNeighborY="-4880"/>
      <dgm:spPr/>
      <dgm:t>
        <a:bodyPr/>
        <a:lstStyle/>
        <a:p>
          <a:endParaRPr lang="hr-HR"/>
        </a:p>
      </dgm:t>
    </dgm:pt>
    <dgm:pt modelId="{B3B5D17B-A3DF-4F37-A2D3-6CA0D16141BA}" type="pres">
      <dgm:prSet presAssocID="{C7943FB4-EF3E-4C10-880A-AD1BF0B8CD82}" presName="connectorText" presStyleLbl="sibTrans2D1" presStyleIdx="1" presStyleCnt="3"/>
      <dgm:spPr/>
      <dgm:t>
        <a:bodyPr/>
        <a:lstStyle/>
        <a:p>
          <a:endParaRPr lang="hr-HR"/>
        </a:p>
      </dgm:t>
    </dgm:pt>
    <dgm:pt modelId="{1575C81C-9678-418C-82F5-462343866402}" type="pres">
      <dgm:prSet presAssocID="{366F9209-8275-476D-BDE2-7F35C771E267}" presName="node" presStyleLbl="node1" presStyleIdx="2" presStyleCnt="4" custLinFactNeighborX="74384" custLinFactNeighborY="2811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F6F5D43-DB52-469B-8AA4-6328E09B6403}" type="pres">
      <dgm:prSet presAssocID="{3357D66D-B205-4E8A-9B33-9311CB62B28D}" presName="sibTrans" presStyleLbl="sibTrans2D1" presStyleIdx="2" presStyleCnt="3" custAng="6677994" custFlipVert="1" custFlipHor="1" custScaleX="110302" custScaleY="87013" custLinFactX="-100000" custLinFactY="-96015" custLinFactNeighborX="-168567" custLinFactNeighborY="-100000"/>
      <dgm:spPr/>
      <dgm:t>
        <a:bodyPr/>
        <a:lstStyle/>
        <a:p>
          <a:endParaRPr lang="hr-HR"/>
        </a:p>
      </dgm:t>
    </dgm:pt>
    <dgm:pt modelId="{091B8AAE-9780-46EC-B05C-314FFF5B5DAD}" type="pres">
      <dgm:prSet presAssocID="{3357D66D-B205-4E8A-9B33-9311CB62B28D}" presName="connectorText" presStyleLbl="sibTrans2D1" presStyleIdx="2" presStyleCnt="3"/>
      <dgm:spPr/>
      <dgm:t>
        <a:bodyPr/>
        <a:lstStyle/>
        <a:p>
          <a:endParaRPr lang="hr-HR"/>
        </a:p>
      </dgm:t>
    </dgm:pt>
    <dgm:pt modelId="{51421B0F-D6AC-487A-BA53-D94C2F593C85}" type="pres">
      <dgm:prSet presAssocID="{C8DE8F73-2D5F-4264-A4EA-8C81C6B37820}" presName="node" presStyleLbl="node1" presStyleIdx="3" presStyleCnt="4" custLinFactY="-76381" custLinFactNeighborX="-56114" custLinFactNeighborY="-1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0898BF5-7B37-4361-BAC4-B4A885250D6F}" type="presOf" srcId="{5A305F7E-F2D1-4F4C-9983-729BB9185297}" destId="{0191253E-16C6-43D6-A369-F0077D12117F}" srcOrd="0" destOrd="0" presId="urn:microsoft.com/office/officeart/2005/8/layout/process2"/>
    <dgm:cxn modelId="{0707EDB6-BC2D-4496-8E2A-60B27AC3F5EB}" srcId="{B2500476-FEE8-429A-9851-D043B8AA8300}" destId="{5A305F7E-F2D1-4F4C-9983-729BB9185297}" srcOrd="1" destOrd="0" parTransId="{0D085B30-2E11-406F-80FD-017BCC21FBB2}" sibTransId="{C7943FB4-EF3E-4C10-880A-AD1BF0B8CD82}"/>
    <dgm:cxn modelId="{DD052AE6-E464-46D0-982F-732C57DB0810}" type="presOf" srcId="{C8DE8F73-2D5F-4264-A4EA-8C81C6B37820}" destId="{51421B0F-D6AC-487A-BA53-D94C2F593C85}" srcOrd="0" destOrd="0" presId="urn:microsoft.com/office/officeart/2005/8/layout/process2"/>
    <dgm:cxn modelId="{F7A04121-889F-4FF1-A549-72AA1980ADEF}" type="presOf" srcId="{3357D66D-B205-4E8A-9B33-9311CB62B28D}" destId="{0F6F5D43-DB52-469B-8AA4-6328E09B6403}" srcOrd="0" destOrd="0" presId="urn:microsoft.com/office/officeart/2005/8/layout/process2"/>
    <dgm:cxn modelId="{1F48F857-D900-4899-9BDD-E9D215556556}" type="presOf" srcId="{C7943FB4-EF3E-4C10-880A-AD1BF0B8CD82}" destId="{B3B5D17B-A3DF-4F37-A2D3-6CA0D16141BA}" srcOrd="1" destOrd="0" presId="urn:microsoft.com/office/officeart/2005/8/layout/process2"/>
    <dgm:cxn modelId="{43D8C55F-4F82-41D2-AF42-5B07C5FFB1C0}" type="presOf" srcId="{C0E78BD2-A090-4960-8319-E62DEB1BA8AB}" destId="{6FE95EB6-B2CA-4357-8B61-682F876F569C}" srcOrd="0" destOrd="0" presId="urn:microsoft.com/office/officeart/2005/8/layout/process2"/>
    <dgm:cxn modelId="{F1E5BA8C-8DEB-438B-BC55-4E7AD7BB12F3}" type="presOf" srcId="{B2500476-FEE8-429A-9851-D043B8AA8300}" destId="{6D84B6E0-C3B1-4FAE-85C3-724EF2E7E6BE}" srcOrd="0" destOrd="0" presId="urn:microsoft.com/office/officeart/2005/8/layout/process2"/>
    <dgm:cxn modelId="{41F9AD16-8242-4301-83D9-5A18D015EDBC}" srcId="{B2500476-FEE8-429A-9851-D043B8AA8300}" destId="{366F9209-8275-476D-BDE2-7F35C771E267}" srcOrd="2" destOrd="0" parTransId="{28C1B3EC-143D-4FFF-8808-C6E02B5C5CEA}" sibTransId="{3357D66D-B205-4E8A-9B33-9311CB62B28D}"/>
    <dgm:cxn modelId="{3406EC00-DD60-43A2-A853-D0D50EFD2737}" srcId="{B2500476-FEE8-429A-9851-D043B8AA8300}" destId="{C8DE8F73-2D5F-4264-A4EA-8C81C6B37820}" srcOrd="3" destOrd="0" parTransId="{6AB568E1-AEE4-4D81-A7A6-15E9ED3CCA8C}" sibTransId="{E6D6F060-C02C-440A-91C4-0A4205A50724}"/>
    <dgm:cxn modelId="{C7038E52-7788-45EA-A982-4200BD09F241}" type="presOf" srcId="{434185F7-E2EB-4A00-B61D-431BD6AD39BC}" destId="{069C0D8B-4410-447E-9D6F-9BAA6FFAF845}" srcOrd="0" destOrd="0" presId="urn:microsoft.com/office/officeart/2005/8/layout/process2"/>
    <dgm:cxn modelId="{5906EE37-7DD5-4271-9046-4933B1D23110}" type="presOf" srcId="{C7943FB4-EF3E-4C10-880A-AD1BF0B8CD82}" destId="{25D65157-18FB-4251-AB3A-B53A36568E48}" srcOrd="0" destOrd="0" presId="urn:microsoft.com/office/officeart/2005/8/layout/process2"/>
    <dgm:cxn modelId="{EAA2C27B-8887-45B9-99D8-4DF119B025E4}" type="presOf" srcId="{3357D66D-B205-4E8A-9B33-9311CB62B28D}" destId="{091B8AAE-9780-46EC-B05C-314FFF5B5DAD}" srcOrd="1" destOrd="0" presId="urn:microsoft.com/office/officeart/2005/8/layout/process2"/>
    <dgm:cxn modelId="{EAA40D87-2F7D-456B-9F35-3F8DD66CACEE}" type="presOf" srcId="{434185F7-E2EB-4A00-B61D-431BD6AD39BC}" destId="{EECB6BB0-8A6A-41A0-BE31-DC07EC532878}" srcOrd="1" destOrd="0" presId="urn:microsoft.com/office/officeart/2005/8/layout/process2"/>
    <dgm:cxn modelId="{92A4FE50-2A04-46A0-9E71-C50C2393A6B3}" type="presOf" srcId="{366F9209-8275-476D-BDE2-7F35C771E267}" destId="{1575C81C-9678-418C-82F5-462343866402}" srcOrd="0" destOrd="0" presId="urn:microsoft.com/office/officeart/2005/8/layout/process2"/>
    <dgm:cxn modelId="{12F2FDA0-B2CC-4503-A035-97763F7F1A06}" srcId="{B2500476-FEE8-429A-9851-D043B8AA8300}" destId="{C0E78BD2-A090-4960-8319-E62DEB1BA8AB}" srcOrd="0" destOrd="0" parTransId="{CF6F257C-2F74-435A-A9CF-30C5306D3092}" sibTransId="{434185F7-E2EB-4A00-B61D-431BD6AD39BC}"/>
    <dgm:cxn modelId="{5774BC9A-BADD-452A-9AE8-3DD1C82C6C12}" type="presParOf" srcId="{6D84B6E0-C3B1-4FAE-85C3-724EF2E7E6BE}" destId="{6FE95EB6-B2CA-4357-8B61-682F876F569C}" srcOrd="0" destOrd="0" presId="urn:microsoft.com/office/officeart/2005/8/layout/process2"/>
    <dgm:cxn modelId="{85F77A3D-5F9E-4F03-AE0C-FC231F77DFED}" type="presParOf" srcId="{6D84B6E0-C3B1-4FAE-85C3-724EF2E7E6BE}" destId="{069C0D8B-4410-447E-9D6F-9BAA6FFAF845}" srcOrd="1" destOrd="0" presId="urn:microsoft.com/office/officeart/2005/8/layout/process2"/>
    <dgm:cxn modelId="{8AD653D5-C387-40A7-9E14-ECED42B60F3D}" type="presParOf" srcId="{069C0D8B-4410-447E-9D6F-9BAA6FFAF845}" destId="{EECB6BB0-8A6A-41A0-BE31-DC07EC532878}" srcOrd="0" destOrd="0" presId="urn:microsoft.com/office/officeart/2005/8/layout/process2"/>
    <dgm:cxn modelId="{DBF145FE-E2BA-46EC-8414-8A7E74E392CA}" type="presParOf" srcId="{6D84B6E0-C3B1-4FAE-85C3-724EF2E7E6BE}" destId="{0191253E-16C6-43D6-A369-F0077D12117F}" srcOrd="2" destOrd="0" presId="urn:microsoft.com/office/officeart/2005/8/layout/process2"/>
    <dgm:cxn modelId="{F73F1167-486E-4A62-881A-6DD137AE97B7}" type="presParOf" srcId="{6D84B6E0-C3B1-4FAE-85C3-724EF2E7E6BE}" destId="{25D65157-18FB-4251-AB3A-B53A36568E48}" srcOrd="3" destOrd="0" presId="urn:microsoft.com/office/officeart/2005/8/layout/process2"/>
    <dgm:cxn modelId="{7F2AD89F-B153-4DBF-BCDE-D48A102A2EF1}" type="presParOf" srcId="{25D65157-18FB-4251-AB3A-B53A36568E48}" destId="{B3B5D17B-A3DF-4F37-A2D3-6CA0D16141BA}" srcOrd="0" destOrd="0" presId="urn:microsoft.com/office/officeart/2005/8/layout/process2"/>
    <dgm:cxn modelId="{099086AC-1409-40BE-B589-2939628C0DCB}" type="presParOf" srcId="{6D84B6E0-C3B1-4FAE-85C3-724EF2E7E6BE}" destId="{1575C81C-9678-418C-82F5-462343866402}" srcOrd="4" destOrd="0" presId="urn:microsoft.com/office/officeart/2005/8/layout/process2"/>
    <dgm:cxn modelId="{BA8B08CF-51BA-47C8-9C6F-E1A6381476CE}" type="presParOf" srcId="{6D84B6E0-C3B1-4FAE-85C3-724EF2E7E6BE}" destId="{0F6F5D43-DB52-469B-8AA4-6328E09B6403}" srcOrd="5" destOrd="0" presId="urn:microsoft.com/office/officeart/2005/8/layout/process2"/>
    <dgm:cxn modelId="{3DB7D89C-4BB2-4ADD-B284-7763BD7F63CD}" type="presParOf" srcId="{0F6F5D43-DB52-469B-8AA4-6328E09B6403}" destId="{091B8AAE-9780-46EC-B05C-314FFF5B5DAD}" srcOrd="0" destOrd="0" presId="urn:microsoft.com/office/officeart/2005/8/layout/process2"/>
    <dgm:cxn modelId="{F4B81FAE-EC15-4204-9A66-48E8522861D1}" type="presParOf" srcId="{6D84B6E0-C3B1-4FAE-85C3-724EF2E7E6BE}" destId="{51421B0F-D6AC-487A-BA53-D94C2F593C85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EB38CA-BFB3-4F48-B863-5756DC7CA795}" type="doc">
      <dgm:prSet loTypeId="urn:microsoft.com/office/officeart/2005/8/layout/radial5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hr-HR"/>
        </a:p>
      </dgm:t>
    </dgm:pt>
    <dgm:pt modelId="{21CF2D3F-5742-47F4-A979-20AD4AF221E8}">
      <dgm:prSet phldrT="[Tekst]"/>
      <dgm:spPr/>
      <dgm:t>
        <a:bodyPr/>
        <a:lstStyle/>
        <a:p>
          <a:r>
            <a:rPr lang="hr-HR" dirty="0" smtClean="0"/>
            <a:t>Bioplin</a:t>
          </a:r>
          <a:endParaRPr lang="hr-HR" dirty="0"/>
        </a:p>
      </dgm:t>
    </dgm:pt>
    <dgm:pt modelId="{85010AE7-9C59-4C02-B669-F89501166674}" type="parTrans" cxnId="{5C6FEE20-9F05-4A44-8113-28BD7C2B1362}">
      <dgm:prSet/>
      <dgm:spPr/>
      <dgm:t>
        <a:bodyPr/>
        <a:lstStyle/>
        <a:p>
          <a:endParaRPr lang="hr-HR"/>
        </a:p>
      </dgm:t>
    </dgm:pt>
    <dgm:pt modelId="{A01214BC-49DD-4742-A6FE-AA9176838501}" type="sibTrans" cxnId="{5C6FEE20-9F05-4A44-8113-28BD7C2B1362}">
      <dgm:prSet/>
      <dgm:spPr/>
      <dgm:t>
        <a:bodyPr/>
        <a:lstStyle/>
        <a:p>
          <a:endParaRPr lang="hr-HR"/>
        </a:p>
      </dgm:t>
    </dgm:pt>
    <dgm:pt modelId="{C49DF7AB-B246-4BA4-818A-1691339D56A6}">
      <dgm:prSet phldrT="[Tekst]"/>
      <dgm:spPr/>
      <dgm:t>
        <a:bodyPr/>
        <a:lstStyle/>
        <a:p>
          <a:r>
            <a:rPr lang="hr-HR" dirty="0" err="1" smtClean="0"/>
            <a:t>Biogorivo</a:t>
          </a:r>
          <a:endParaRPr lang="hr-HR" dirty="0"/>
        </a:p>
      </dgm:t>
    </dgm:pt>
    <dgm:pt modelId="{06B456F3-9E9C-4D86-A224-BC75309A4D5D}" type="parTrans" cxnId="{CE4EDE9E-AC7A-4C98-AD07-1C8D629493A4}">
      <dgm:prSet/>
      <dgm:spPr/>
      <dgm:t>
        <a:bodyPr/>
        <a:lstStyle/>
        <a:p>
          <a:endParaRPr lang="hr-HR"/>
        </a:p>
      </dgm:t>
    </dgm:pt>
    <dgm:pt modelId="{0BD40B68-7827-4ADF-8077-B0080F2D6155}" type="sibTrans" cxnId="{CE4EDE9E-AC7A-4C98-AD07-1C8D629493A4}">
      <dgm:prSet/>
      <dgm:spPr/>
      <dgm:t>
        <a:bodyPr/>
        <a:lstStyle/>
        <a:p>
          <a:endParaRPr lang="hr-HR"/>
        </a:p>
      </dgm:t>
    </dgm:pt>
    <dgm:pt modelId="{68DEC02E-4750-4A94-B13A-3A8B36ED023A}">
      <dgm:prSet phldrT="[Tekst]"/>
      <dgm:spPr/>
      <dgm:t>
        <a:bodyPr/>
        <a:lstStyle/>
        <a:p>
          <a:r>
            <a:rPr lang="hr-HR" dirty="0" smtClean="0"/>
            <a:t>Prirodni plin</a:t>
          </a:r>
          <a:endParaRPr lang="hr-HR" dirty="0"/>
        </a:p>
      </dgm:t>
    </dgm:pt>
    <dgm:pt modelId="{F5447CCA-F42F-4D45-8D65-BA5A6FB1D5F1}" type="parTrans" cxnId="{15D44C57-813A-42D0-84CE-922256FEBF32}">
      <dgm:prSet/>
      <dgm:spPr/>
      <dgm:t>
        <a:bodyPr/>
        <a:lstStyle/>
        <a:p>
          <a:endParaRPr lang="hr-HR"/>
        </a:p>
      </dgm:t>
    </dgm:pt>
    <dgm:pt modelId="{7FA43913-FA89-4B65-ABE0-98C26E1C2540}" type="sibTrans" cxnId="{15D44C57-813A-42D0-84CE-922256FEBF32}">
      <dgm:prSet/>
      <dgm:spPr/>
      <dgm:t>
        <a:bodyPr/>
        <a:lstStyle/>
        <a:p>
          <a:endParaRPr lang="hr-HR"/>
        </a:p>
      </dgm:t>
    </dgm:pt>
    <dgm:pt modelId="{C0B45A46-6BF8-4433-AE04-FB58C756EB13}">
      <dgm:prSet phldrT="[Tekst]"/>
      <dgm:spPr/>
      <dgm:t>
        <a:bodyPr/>
        <a:lstStyle/>
        <a:p>
          <a:r>
            <a:rPr lang="hr-HR" dirty="0" smtClean="0"/>
            <a:t>CHP</a:t>
          </a:r>
          <a:endParaRPr lang="hr-HR" dirty="0"/>
        </a:p>
      </dgm:t>
    </dgm:pt>
    <dgm:pt modelId="{FA63386E-DA99-41EB-B04C-991DF7A6B618}" type="parTrans" cxnId="{B38902FA-9545-4EA8-AB5A-C7E6E889DA05}">
      <dgm:prSet/>
      <dgm:spPr/>
      <dgm:t>
        <a:bodyPr/>
        <a:lstStyle/>
        <a:p>
          <a:endParaRPr lang="hr-HR"/>
        </a:p>
      </dgm:t>
    </dgm:pt>
    <dgm:pt modelId="{FB078FA3-D3C6-48CC-B412-E2D0A48F9A68}" type="sibTrans" cxnId="{B38902FA-9545-4EA8-AB5A-C7E6E889DA05}">
      <dgm:prSet/>
      <dgm:spPr/>
      <dgm:t>
        <a:bodyPr/>
        <a:lstStyle/>
        <a:p>
          <a:endParaRPr lang="hr-HR"/>
        </a:p>
      </dgm:t>
    </dgm:pt>
    <dgm:pt modelId="{D334BE51-607E-4BC6-A081-45D39E4E594E}" type="pres">
      <dgm:prSet presAssocID="{BFEB38CA-BFB3-4F48-B863-5756DC7CA79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77ABE6F-A533-454B-ABD6-BDDB0AE63E80}" type="pres">
      <dgm:prSet presAssocID="{21CF2D3F-5742-47F4-A979-20AD4AF221E8}" presName="centerShape" presStyleLbl="node0" presStyleIdx="0" presStyleCnt="1" custScaleX="115511" custScaleY="106144"/>
      <dgm:spPr/>
      <dgm:t>
        <a:bodyPr/>
        <a:lstStyle/>
        <a:p>
          <a:endParaRPr lang="en-GB"/>
        </a:p>
      </dgm:t>
    </dgm:pt>
    <dgm:pt modelId="{AC65BB16-5030-41AB-A7DC-E60E591A8F3C}" type="pres">
      <dgm:prSet presAssocID="{06B456F3-9E9C-4D86-A224-BC75309A4D5D}" presName="parTrans" presStyleLbl="sibTrans2D1" presStyleIdx="0" presStyleCnt="3"/>
      <dgm:spPr/>
      <dgm:t>
        <a:bodyPr/>
        <a:lstStyle/>
        <a:p>
          <a:endParaRPr lang="en-GB"/>
        </a:p>
      </dgm:t>
    </dgm:pt>
    <dgm:pt modelId="{D3948B4B-0B3C-4A9E-AEE5-5F990A026BC9}" type="pres">
      <dgm:prSet presAssocID="{06B456F3-9E9C-4D86-A224-BC75309A4D5D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F85F9CCC-A5D0-4006-B9AC-97823F62212B}" type="pres">
      <dgm:prSet presAssocID="{C49DF7AB-B246-4BA4-818A-1691339D56A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D3CD79-6CD3-4B3E-BFFD-43993E12F2AC}" type="pres">
      <dgm:prSet presAssocID="{F5447CCA-F42F-4D45-8D65-BA5A6FB1D5F1}" presName="parTrans" presStyleLbl="sibTrans2D1" presStyleIdx="1" presStyleCnt="3"/>
      <dgm:spPr/>
      <dgm:t>
        <a:bodyPr/>
        <a:lstStyle/>
        <a:p>
          <a:endParaRPr lang="en-GB"/>
        </a:p>
      </dgm:t>
    </dgm:pt>
    <dgm:pt modelId="{D894BE5D-B988-4968-8AD4-052502B1143A}" type="pres">
      <dgm:prSet presAssocID="{F5447CCA-F42F-4D45-8D65-BA5A6FB1D5F1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DF24E0AE-E3BB-415A-86F1-130274530AD0}" type="pres">
      <dgm:prSet presAssocID="{68DEC02E-4750-4A94-B13A-3A8B36ED023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722AB08-F0B6-47E9-BAB5-F21B49219BD6}" type="pres">
      <dgm:prSet presAssocID="{FA63386E-DA99-41EB-B04C-991DF7A6B618}" presName="parTrans" presStyleLbl="sibTrans2D1" presStyleIdx="2" presStyleCnt="3"/>
      <dgm:spPr/>
      <dgm:t>
        <a:bodyPr/>
        <a:lstStyle/>
        <a:p>
          <a:endParaRPr lang="en-GB"/>
        </a:p>
      </dgm:t>
    </dgm:pt>
    <dgm:pt modelId="{F6F7B5D1-FAE7-45D5-BB37-BFEEBB0C0AA5}" type="pres">
      <dgm:prSet presAssocID="{FA63386E-DA99-41EB-B04C-991DF7A6B618}" presName="connectorText" presStyleLbl="sibTrans2D1" presStyleIdx="2" presStyleCnt="3"/>
      <dgm:spPr/>
      <dgm:t>
        <a:bodyPr/>
        <a:lstStyle/>
        <a:p>
          <a:endParaRPr lang="en-GB"/>
        </a:p>
      </dgm:t>
    </dgm:pt>
    <dgm:pt modelId="{A62C309F-DC6C-426B-B096-26967134AF26}" type="pres">
      <dgm:prSet presAssocID="{C0B45A46-6BF8-4433-AE04-FB58C756EB1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5B446A9-5252-4EE4-B18B-291E639A3CD8}" type="presOf" srcId="{C0B45A46-6BF8-4433-AE04-FB58C756EB13}" destId="{A62C309F-DC6C-426B-B096-26967134AF26}" srcOrd="0" destOrd="0" presId="urn:microsoft.com/office/officeart/2005/8/layout/radial5"/>
    <dgm:cxn modelId="{90EC6D9B-62A5-47AA-919D-9B7D9839A6E9}" type="presOf" srcId="{FA63386E-DA99-41EB-B04C-991DF7A6B618}" destId="{F6F7B5D1-FAE7-45D5-BB37-BFEEBB0C0AA5}" srcOrd="1" destOrd="0" presId="urn:microsoft.com/office/officeart/2005/8/layout/radial5"/>
    <dgm:cxn modelId="{A2D4A23A-9CAD-4BA8-8062-57EFE690C2D3}" type="presOf" srcId="{FA63386E-DA99-41EB-B04C-991DF7A6B618}" destId="{5722AB08-F0B6-47E9-BAB5-F21B49219BD6}" srcOrd="0" destOrd="0" presId="urn:microsoft.com/office/officeart/2005/8/layout/radial5"/>
    <dgm:cxn modelId="{1CB4CC1A-03AC-4372-88F9-8A0C147896CE}" type="presOf" srcId="{C49DF7AB-B246-4BA4-818A-1691339D56A6}" destId="{F85F9CCC-A5D0-4006-B9AC-97823F62212B}" srcOrd="0" destOrd="0" presId="urn:microsoft.com/office/officeart/2005/8/layout/radial5"/>
    <dgm:cxn modelId="{5C6FEE20-9F05-4A44-8113-28BD7C2B1362}" srcId="{BFEB38CA-BFB3-4F48-B863-5756DC7CA795}" destId="{21CF2D3F-5742-47F4-A979-20AD4AF221E8}" srcOrd="0" destOrd="0" parTransId="{85010AE7-9C59-4C02-B669-F89501166674}" sibTransId="{A01214BC-49DD-4742-A6FE-AA9176838501}"/>
    <dgm:cxn modelId="{CC6B5CB7-C915-4D1E-A64A-25A55C767D00}" type="presOf" srcId="{68DEC02E-4750-4A94-B13A-3A8B36ED023A}" destId="{DF24E0AE-E3BB-415A-86F1-130274530AD0}" srcOrd="0" destOrd="0" presId="urn:microsoft.com/office/officeart/2005/8/layout/radial5"/>
    <dgm:cxn modelId="{12B44CCC-62BB-4E2F-BD6F-BC2E11A9579B}" type="presOf" srcId="{06B456F3-9E9C-4D86-A224-BC75309A4D5D}" destId="{D3948B4B-0B3C-4A9E-AEE5-5F990A026BC9}" srcOrd="1" destOrd="0" presId="urn:microsoft.com/office/officeart/2005/8/layout/radial5"/>
    <dgm:cxn modelId="{B38902FA-9545-4EA8-AB5A-C7E6E889DA05}" srcId="{21CF2D3F-5742-47F4-A979-20AD4AF221E8}" destId="{C0B45A46-6BF8-4433-AE04-FB58C756EB13}" srcOrd="2" destOrd="0" parTransId="{FA63386E-DA99-41EB-B04C-991DF7A6B618}" sibTransId="{FB078FA3-D3C6-48CC-B412-E2D0A48F9A68}"/>
    <dgm:cxn modelId="{CE4EDE9E-AC7A-4C98-AD07-1C8D629493A4}" srcId="{21CF2D3F-5742-47F4-A979-20AD4AF221E8}" destId="{C49DF7AB-B246-4BA4-818A-1691339D56A6}" srcOrd="0" destOrd="0" parTransId="{06B456F3-9E9C-4D86-A224-BC75309A4D5D}" sibTransId="{0BD40B68-7827-4ADF-8077-B0080F2D6155}"/>
    <dgm:cxn modelId="{1F0A1464-2F78-417E-86E2-8A68F8768626}" type="presOf" srcId="{06B456F3-9E9C-4D86-A224-BC75309A4D5D}" destId="{AC65BB16-5030-41AB-A7DC-E60E591A8F3C}" srcOrd="0" destOrd="0" presId="urn:microsoft.com/office/officeart/2005/8/layout/radial5"/>
    <dgm:cxn modelId="{F1FCA6E9-A54E-420E-A9C9-1E8370F76530}" type="presOf" srcId="{F5447CCA-F42F-4D45-8D65-BA5A6FB1D5F1}" destId="{D894BE5D-B988-4968-8AD4-052502B1143A}" srcOrd="1" destOrd="0" presId="urn:microsoft.com/office/officeart/2005/8/layout/radial5"/>
    <dgm:cxn modelId="{8D1D96E3-5644-4607-9164-86FB4F31E044}" type="presOf" srcId="{F5447CCA-F42F-4D45-8D65-BA5A6FB1D5F1}" destId="{FCD3CD79-6CD3-4B3E-BFFD-43993E12F2AC}" srcOrd="0" destOrd="0" presId="urn:microsoft.com/office/officeart/2005/8/layout/radial5"/>
    <dgm:cxn modelId="{15D44C57-813A-42D0-84CE-922256FEBF32}" srcId="{21CF2D3F-5742-47F4-A979-20AD4AF221E8}" destId="{68DEC02E-4750-4A94-B13A-3A8B36ED023A}" srcOrd="1" destOrd="0" parTransId="{F5447CCA-F42F-4D45-8D65-BA5A6FB1D5F1}" sibTransId="{7FA43913-FA89-4B65-ABE0-98C26E1C2540}"/>
    <dgm:cxn modelId="{136C2B95-3BE8-45B5-9F36-9DA4ADD1B40E}" type="presOf" srcId="{BFEB38CA-BFB3-4F48-B863-5756DC7CA795}" destId="{D334BE51-607E-4BC6-A081-45D39E4E594E}" srcOrd="0" destOrd="0" presId="urn:microsoft.com/office/officeart/2005/8/layout/radial5"/>
    <dgm:cxn modelId="{ACA36544-FF22-4E56-8A55-D1B9C0AECF39}" type="presOf" srcId="{21CF2D3F-5742-47F4-A979-20AD4AF221E8}" destId="{F77ABE6F-A533-454B-ABD6-BDDB0AE63E80}" srcOrd="0" destOrd="0" presId="urn:microsoft.com/office/officeart/2005/8/layout/radial5"/>
    <dgm:cxn modelId="{E22468C1-59EE-4840-AC26-DF0FA0D7CDED}" type="presParOf" srcId="{D334BE51-607E-4BC6-A081-45D39E4E594E}" destId="{F77ABE6F-A533-454B-ABD6-BDDB0AE63E80}" srcOrd="0" destOrd="0" presId="urn:microsoft.com/office/officeart/2005/8/layout/radial5"/>
    <dgm:cxn modelId="{8F276490-5B95-4840-82EA-D92EC40923F3}" type="presParOf" srcId="{D334BE51-607E-4BC6-A081-45D39E4E594E}" destId="{AC65BB16-5030-41AB-A7DC-E60E591A8F3C}" srcOrd="1" destOrd="0" presId="urn:microsoft.com/office/officeart/2005/8/layout/radial5"/>
    <dgm:cxn modelId="{CBB450D4-3668-4880-9B10-5BAEB80E41F1}" type="presParOf" srcId="{AC65BB16-5030-41AB-A7DC-E60E591A8F3C}" destId="{D3948B4B-0B3C-4A9E-AEE5-5F990A026BC9}" srcOrd="0" destOrd="0" presId="urn:microsoft.com/office/officeart/2005/8/layout/radial5"/>
    <dgm:cxn modelId="{9A4160CB-F489-4ED8-AD03-E53428A38578}" type="presParOf" srcId="{D334BE51-607E-4BC6-A081-45D39E4E594E}" destId="{F85F9CCC-A5D0-4006-B9AC-97823F62212B}" srcOrd="2" destOrd="0" presId="urn:microsoft.com/office/officeart/2005/8/layout/radial5"/>
    <dgm:cxn modelId="{2E3C94AB-6A09-479A-86D4-80D9CCE620FF}" type="presParOf" srcId="{D334BE51-607E-4BC6-A081-45D39E4E594E}" destId="{FCD3CD79-6CD3-4B3E-BFFD-43993E12F2AC}" srcOrd="3" destOrd="0" presId="urn:microsoft.com/office/officeart/2005/8/layout/radial5"/>
    <dgm:cxn modelId="{CA7B7C11-6C71-400F-AE2B-E968C37945DD}" type="presParOf" srcId="{FCD3CD79-6CD3-4B3E-BFFD-43993E12F2AC}" destId="{D894BE5D-B988-4968-8AD4-052502B1143A}" srcOrd="0" destOrd="0" presId="urn:microsoft.com/office/officeart/2005/8/layout/radial5"/>
    <dgm:cxn modelId="{9524E29D-D101-45F2-B996-C18197D7022E}" type="presParOf" srcId="{D334BE51-607E-4BC6-A081-45D39E4E594E}" destId="{DF24E0AE-E3BB-415A-86F1-130274530AD0}" srcOrd="4" destOrd="0" presId="urn:microsoft.com/office/officeart/2005/8/layout/radial5"/>
    <dgm:cxn modelId="{93495AC3-E2D9-4726-8FC8-0CDDC1F6A1E6}" type="presParOf" srcId="{D334BE51-607E-4BC6-A081-45D39E4E594E}" destId="{5722AB08-F0B6-47E9-BAB5-F21B49219BD6}" srcOrd="5" destOrd="0" presId="urn:microsoft.com/office/officeart/2005/8/layout/radial5"/>
    <dgm:cxn modelId="{95EC14FA-3FFD-41EC-9890-F2C7358FC2A0}" type="presParOf" srcId="{5722AB08-F0B6-47E9-BAB5-F21B49219BD6}" destId="{F6F7B5D1-FAE7-45D5-BB37-BFEEBB0C0AA5}" srcOrd="0" destOrd="0" presId="urn:microsoft.com/office/officeart/2005/8/layout/radial5"/>
    <dgm:cxn modelId="{88ADEFED-8010-4342-A6AA-B1B06E1E4FFA}" type="presParOf" srcId="{D334BE51-607E-4BC6-A081-45D39E4E594E}" destId="{A62C309F-DC6C-426B-B096-26967134AF26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AE1054-024F-489E-A0C6-FEDCAE3415F6}">
      <dsp:nvSpPr>
        <dsp:cNvPr id="0" name=""/>
        <dsp:cNvSpPr/>
      </dsp:nvSpPr>
      <dsp:spPr>
        <a:xfrm>
          <a:off x="0" y="0"/>
          <a:ext cx="4730624" cy="6815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3">
                <a:alpha val="90000"/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0" kern="1200" dirty="0" smtClean="0">
              <a:effectLst/>
            </a:rPr>
            <a:t>Uvod</a:t>
          </a:r>
        </a:p>
      </dsp:txBody>
      <dsp:txXfrm>
        <a:off x="0" y="0"/>
        <a:ext cx="3955397" cy="681518"/>
      </dsp:txXfrm>
    </dsp:sp>
    <dsp:sp modelId="{03B3F87C-4E44-4306-BF51-9388671BF52A}">
      <dsp:nvSpPr>
        <dsp:cNvPr id="0" name=""/>
        <dsp:cNvSpPr/>
      </dsp:nvSpPr>
      <dsp:spPr>
        <a:xfrm>
          <a:off x="353260" y="776173"/>
          <a:ext cx="4730624" cy="6815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0000"/>
                <a:tint val="10000"/>
                <a:satMod val="300000"/>
              </a:schemeClr>
            </a:gs>
            <a:gs pos="34000">
              <a:schemeClr val="accent3">
                <a:alpha val="90000"/>
                <a:hueOff val="0"/>
                <a:satOff val="0"/>
                <a:lumOff val="0"/>
                <a:alphaOff val="-10000"/>
                <a:tint val="13500"/>
                <a:satMod val="25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000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0" kern="1200" dirty="0" smtClean="0">
              <a:effectLst/>
            </a:rPr>
            <a:t>Klasifikacija </a:t>
          </a:r>
          <a:r>
            <a:rPr lang="hr-HR" sz="2000" b="0" kern="1200" dirty="0" err="1" smtClean="0">
              <a:effectLst/>
            </a:rPr>
            <a:t>biootpada</a:t>
          </a:r>
          <a:endParaRPr lang="hr-HR" sz="2000" b="0" kern="1200" dirty="0" smtClean="0">
            <a:effectLst/>
          </a:endParaRPr>
        </a:p>
      </dsp:txBody>
      <dsp:txXfrm>
        <a:off x="353260" y="776173"/>
        <a:ext cx="3934376" cy="681518"/>
      </dsp:txXfrm>
    </dsp:sp>
    <dsp:sp modelId="{44AA7662-8F1E-4E74-AC55-18C83E9535B2}">
      <dsp:nvSpPr>
        <dsp:cNvPr id="0" name=""/>
        <dsp:cNvSpPr/>
      </dsp:nvSpPr>
      <dsp:spPr>
        <a:xfrm>
          <a:off x="706521" y="1552347"/>
          <a:ext cx="4730624" cy="6815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tint val="10000"/>
                <a:satMod val="300000"/>
              </a:schemeClr>
            </a:gs>
            <a:gs pos="34000">
              <a:schemeClr val="accent3">
                <a:alpha val="90000"/>
                <a:hueOff val="0"/>
                <a:satOff val="0"/>
                <a:lumOff val="0"/>
                <a:alphaOff val="-20000"/>
                <a:tint val="13500"/>
                <a:satMod val="25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0" kern="1200" dirty="0" smtClean="0">
              <a:effectLst/>
            </a:rPr>
            <a:t>Postrojenja za proizvodnju bioplina</a:t>
          </a:r>
          <a:endParaRPr lang="hr-HR" sz="1600" b="0" i="1" kern="1200" dirty="0">
            <a:effectLst/>
          </a:endParaRPr>
        </a:p>
      </dsp:txBody>
      <dsp:txXfrm>
        <a:off x="706521" y="1552347"/>
        <a:ext cx="3934376" cy="681518"/>
      </dsp:txXfrm>
    </dsp:sp>
    <dsp:sp modelId="{6E27D4CD-D990-4ADA-80B1-C0D68A7232E1}">
      <dsp:nvSpPr>
        <dsp:cNvPr id="0" name=""/>
        <dsp:cNvSpPr/>
      </dsp:nvSpPr>
      <dsp:spPr>
        <a:xfrm>
          <a:off x="1059782" y="2328521"/>
          <a:ext cx="4730624" cy="6815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0000"/>
                <a:tint val="10000"/>
                <a:satMod val="300000"/>
              </a:schemeClr>
            </a:gs>
            <a:gs pos="34000">
              <a:schemeClr val="accent3">
                <a:alpha val="90000"/>
                <a:hueOff val="0"/>
                <a:satOff val="0"/>
                <a:lumOff val="0"/>
                <a:alphaOff val="-30000"/>
                <a:tint val="13500"/>
                <a:satMod val="25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000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0" kern="1200" dirty="0" smtClean="0">
              <a:effectLst/>
            </a:rPr>
            <a:t>Količine i značajke bioplina</a:t>
          </a:r>
          <a:endParaRPr lang="hr-HR" sz="1600" b="0" i="1" kern="1200" dirty="0">
            <a:effectLst/>
          </a:endParaRPr>
        </a:p>
      </dsp:txBody>
      <dsp:txXfrm>
        <a:off x="1059782" y="2328521"/>
        <a:ext cx="3934376" cy="681518"/>
      </dsp:txXfrm>
    </dsp:sp>
    <dsp:sp modelId="{6B81F811-9B26-4A04-9D90-619B03509FBB}">
      <dsp:nvSpPr>
        <dsp:cNvPr id="0" name=""/>
        <dsp:cNvSpPr/>
      </dsp:nvSpPr>
      <dsp:spPr>
        <a:xfrm>
          <a:off x="1413043" y="3104695"/>
          <a:ext cx="4730624" cy="6815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10000"/>
                <a:satMod val="300000"/>
              </a:schemeClr>
            </a:gs>
            <a:gs pos="34000">
              <a:schemeClr val="accent3">
                <a:alpha val="90000"/>
                <a:hueOff val="0"/>
                <a:satOff val="0"/>
                <a:lumOff val="0"/>
                <a:alphaOff val="-40000"/>
                <a:tint val="13500"/>
                <a:satMod val="25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0" kern="1200" dirty="0" smtClean="0">
              <a:effectLst/>
            </a:rPr>
            <a:t>Zaključak</a:t>
          </a:r>
          <a:endParaRPr lang="hr-HR" sz="1600" b="0" i="1" kern="1200" dirty="0">
            <a:effectLst/>
          </a:endParaRPr>
        </a:p>
      </dsp:txBody>
      <dsp:txXfrm>
        <a:off x="1413043" y="3104695"/>
        <a:ext cx="3934376" cy="681518"/>
      </dsp:txXfrm>
    </dsp:sp>
    <dsp:sp modelId="{F2A03DDF-AF37-47AD-A919-9ECC6071FB3A}">
      <dsp:nvSpPr>
        <dsp:cNvPr id="0" name=""/>
        <dsp:cNvSpPr/>
      </dsp:nvSpPr>
      <dsp:spPr>
        <a:xfrm>
          <a:off x="4287637" y="497887"/>
          <a:ext cx="442987" cy="44298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800" b="0" kern="1200">
            <a:effectLst/>
          </a:endParaRPr>
        </a:p>
      </dsp:txBody>
      <dsp:txXfrm>
        <a:off x="4287637" y="497887"/>
        <a:ext cx="442987" cy="442987"/>
      </dsp:txXfrm>
    </dsp:sp>
    <dsp:sp modelId="{B8DC1C60-00B0-4A9E-A632-88173D00CB48}">
      <dsp:nvSpPr>
        <dsp:cNvPr id="0" name=""/>
        <dsp:cNvSpPr/>
      </dsp:nvSpPr>
      <dsp:spPr>
        <a:xfrm>
          <a:off x="4640898" y="1274061"/>
          <a:ext cx="442987" cy="44298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-13333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800" b="0" kern="1200">
            <a:effectLst/>
          </a:endParaRPr>
        </a:p>
      </dsp:txBody>
      <dsp:txXfrm>
        <a:off x="4640898" y="1274061"/>
        <a:ext cx="442987" cy="442987"/>
      </dsp:txXfrm>
    </dsp:sp>
    <dsp:sp modelId="{D21F0E3B-E1E4-4486-9657-B44D2C7F32A5}">
      <dsp:nvSpPr>
        <dsp:cNvPr id="0" name=""/>
        <dsp:cNvSpPr/>
      </dsp:nvSpPr>
      <dsp:spPr>
        <a:xfrm>
          <a:off x="4994159" y="2038876"/>
          <a:ext cx="442987" cy="44298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-26667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800" b="0" kern="1200">
            <a:effectLst/>
          </a:endParaRPr>
        </a:p>
      </dsp:txBody>
      <dsp:txXfrm>
        <a:off x="4994159" y="2038876"/>
        <a:ext cx="442987" cy="442987"/>
      </dsp:txXfrm>
    </dsp:sp>
    <dsp:sp modelId="{2D99AABC-6872-4536-937A-0AB7301DB0C2}">
      <dsp:nvSpPr>
        <dsp:cNvPr id="0" name=""/>
        <dsp:cNvSpPr/>
      </dsp:nvSpPr>
      <dsp:spPr>
        <a:xfrm>
          <a:off x="5347420" y="2822622"/>
          <a:ext cx="442987" cy="44298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-4000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800" b="0" kern="1200">
            <a:effectLst/>
          </a:endParaRPr>
        </a:p>
      </dsp:txBody>
      <dsp:txXfrm>
        <a:off x="5347420" y="2822622"/>
        <a:ext cx="442987" cy="44298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BFC84F-BB45-4BDB-B0F3-82D177B58324}">
      <dsp:nvSpPr>
        <dsp:cNvPr id="0" name=""/>
        <dsp:cNvSpPr/>
      </dsp:nvSpPr>
      <dsp:spPr>
        <a:xfrm>
          <a:off x="1803434" y="929116"/>
          <a:ext cx="2153770" cy="2153770"/>
        </a:xfrm>
        <a:prstGeom prst="ellipse">
          <a:avLst/>
        </a:prstGeom>
        <a:solidFill>
          <a:schemeClr val="accent3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Obnovljivi izvori energije</a:t>
          </a:r>
          <a:endParaRPr lang="hr-HR" sz="2400" b="0" kern="1200" dirty="0">
            <a:solidFill>
              <a:schemeClr val="tx1"/>
            </a:solidFill>
          </a:endParaRPr>
        </a:p>
      </dsp:txBody>
      <dsp:txXfrm>
        <a:off x="1803434" y="929116"/>
        <a:ext cx="2153770" cy="2153770"/>
      </dsp:txXfrm>
    </dsp:sp>
    <dsp:sp modelId="{1621D853-B896-4B8E-9C98-119B6C348B11}">
      <dsp:nvSpPr>
        <dsp:cNvPr id="0" name=""/>
        <dsp:cNvSpPr/>
      </dsp:nvSpPr>
      <dsp:spPr>
        <a:xfrm>
          <a:off x="2341877" y="66448"/>
          <a:ext cx="1076885" cy="1076885"/>
        </a:xfrm>
        <a:prstGeom prst="ellipse">
          <a:avLst/>
        </a:prstGeom>
        <a:solidFill>
          <a:schemeClr val="accent3">
            <a:shade val="80000"/>
            <a:alpha val="50000"/>
            <a:hueOff val="93451"/>
            <a:satOff val="-1302"/>
            <a:lumOff val="111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0" kern="1200" dirty="0" smtClean="0">
              <a:solidFill>
                <a:schemeClr val="tx1"/>
              </a:solidFill>
            </a:rPr>
            <a:t>Biomasa</a:t>
          </a:r>
          <a:endParaRPr lang="hr-HR" sz="1200" b="0" kern="1200" dirty="0">
            <a:solidFill>
              <a:schemeClr val="tx1"/>
            </a:solidFill>
          </a:endParaRPr>
        </a:p>
      </dsp:txBody>
      <dsp:txXfrm>
        <a:off x="2341877" y="66448"/>
        <a:ext cx="1076885" cy="1076885"/>
      </dsp:txXfrm>
    </dsp:sp>
    <dsp:sp modelId="{CD462CBE-1EAF-4068-9101-5CAD3CBD2147}">
      <dsp:nvSpPr>
        <dsp:cNvPr id="0" name=""/>
        <dsp:cNvSpPr/>
      </dsp:nvSpPr>
      <dsp:spPr>
        <a:xfrm>
          <a:off x="3674412" y="1034592"/>
          <a:ext cx="1076885" cy="1076885"/>
        </a:xfrm>
        <a:prstGeom prst="ellipse">
          <a:avLst/>
        </a:prstGeom>
        <a:solidFill>
          <a:schemeClr val="accent3">
            <a:shade val="80000"/>
            <a:alpha val="50000"/>
            <a:hueOff val="186903"/>
            <a:satOff val="-2604"/>
            <a:lumOff val="223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0" kern="1200" dirty="0" smtClean="0">
              <a:solidFill>
                <a:schemeClr val="tx1"/>
              </a:solidFill>
            </a:rPr>
            <a:t>Energija vjetra</a:t>
          </a:r>
          <a:endParaRPr lang="hr-HR" sz="1200" b="0" kern="1200" dirty="0">
            <a:solidFill>
              <a:schemeClr val="tx1"/>
            </a:solidFill>
          </a:endParaRPr>
        </a:p>
      </dsp:txBody>
      <dsp:txXfrm>
        <a:off x="3674412" y="1034592"/>
        <a:ext cx="1076885" cy="1076885"/>
      </dsp:txXfrm>
    </dsp:sp>
    <dsp:sp modelId="{D4234B03-DCC4-4D72-B2F1-8F1B408A1BD4}">
      <dsp:nvSpPr>
        <dsp:cNvPr id="0" name=""/>
        <dsp:cNvSpPr/>
      </dsp:nvSpPr>
      <dsp:spPr>
        <a:xfrm>
          <a:off x="3165429" y="2601081"/>
          <a:ext cx="1076885" cy="1076885"/>
        </a:xfrm>
        <a:prstGeom prst="ellipse">
          <a:avLst/>
        </a:prstGeom>
        <a:solidFill>
          <a:schemeClr val="accent3">
            <a:shade val="80000"/>
            <a:alpha val="50000"/>
            <a:hueOff val="280354"/>
            <a:satOff val="-3906"/>
            <a:lumOff val="335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0" kern="1200" dirty="0" smtClean="0">
              <a:solidFill>
                <a:schemeClr val="tx1"/>
              </a:solidFill>
            </a:rPr>
            <a:t>Hidro i energija mora</a:t>
          </a:r>
          <a:endParaRPr lang="hr-HR" sz="1200" b="0" kern="1200" dirty="0">
            <a:solidFill>
              <a:schemeClr val="tx1"/>
            </a:solidFill>
          </a:endParaRPr>
        </a:p>
      </dsp:txBody>
      <dsp:txXfrm>
        <a:off x="3165429" y="2601081"/>
        <a:ext cx="1076885" cy="1076885"/>
      </dsp:txXfrm>
    </dsp:sp>
    <dsp:sp modelId="{1FC4CC7C-8717-42D1-B224-46371CD8E4E4}">
      <dsp:nvSpPr>
        <dsp:cNvPr id="0" name=""/>
        <dsp:cNvSpPr/>
      </dsp:nvSpPr>
      <dsp:spPr>
        <a:xfrm>
          <a:off x="1518325" y="2601081"/>
          <a:ext cx="1076885" cy="1076885"/>
        </a:xfrm>
        <a:prstGeom prst="ellipse">
          <a:avLst/>
        </a:prstGeom>
        <a:solidFill>
          <a:schemeClr val="accent3">
            <a:shade val="80000"/>
            <a:alpha val="50000"/>
            <a:hueOff val="186903"/>
            <a:satOff val="-2604"/>
            <a:lumOff val="223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0" kern="1200" dirty="0" smtClean="0">
              <a:solidFill>
                <a:schemeClr val="tx1"/>
              </a:solidFill>
            </a:rPr>
            <a:t>Solarna energija</a:t>
          </a:r>
          <a:endParaRPr lang="hr-HR" sz="1200" b="0" kern="1200" dirty="0">
            <a:solidFill>
              <a:schemeClr val="tx1"/>
            </a:solidFill>
          </a:endParaRPr>
        </a:p>
      </dsp:txBody>
      <dsp:txXfrm>
        <a:off x="1518325" y="2601081"/>
        <a:ext cx="1076885" cy="1076885"/>
      </dsp:txXfrm>
    </dsp:sp>
    <dsp:sp modelId="{0046624F-5B8A-4159-A91F-75EE2E15BDF9}">
      <dsp:nvSpPr>
        <dsp:cNvPr id="0" name=""/>
        <dsp:cNvSpPr/>
      </dsp:nvSpPr>
      <dsp:spPr>
        <a:xfrm>
          <a:off x="1009342" y="1034592"/>
          <a:ext cx="1076885" cy="1076885"/>
        </a:xfrm>
        <a:prstGeom prst="ellipse">
          <a:avLst/>
        </a:prstGeom>
        <a:solidFill>
          <a:schemeClr val="accent3">
            <a:shade val="80000"/>
            <a:alpha val="50000"/>
            <a:hueOff val="93451"/>
            <a:satOff val="-1302"/>
            <a:lumOff val="111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0" kern="1200" dirty="0" smtClean="0">
              <a:solidFill>
                <a:schemeClr val="tx1"/>
              </a:solidFill>
            </a:rPr>
            <a:t>Geotermalna</a:t>
          </a:r>
          <a:endParaRPr lang="hr-HR" sz="1200" b="0" kern="1200" dirty="0">
            <a:solidFill>
              <a:schemeClr val="tx1"/>
            </a:solidFill>
          </a:endParaRPr>
        </a:p>
      </dsp:txBody>
      <dsp:txXfrm>
        <a:off x="1009342" y="1034592"/>
        <a:ext cx="1076885" cy="107688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E95EB6-B2CA-4357-8B61-682F876F569C}">
      <dsp:nvSpPr>
        <dsp:cNvPr id="0" name=""/>
        <dsp:cNvSpPr/>
      </dsp:nvSpPr>
      <dsp:spPr>
        <a:xfrm>
          <a:off x="2358256" y="1984"/>
          <a:ext cx="1379487" cy="7381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err="1" smtClean="0"/>
            <a:t>Biootpad</a:t>
          </a:r>
          <a:endParaRPr lang="hr-HR" sz="1800" kern="1200" dirty="0"/>
        </a:p>
      </dsp:txBody>
      <dsp:txXfrm>
        <a:off x="2358256" y="1984"/>
        <a:ext cx="1379487" cy="738187"/>
      </dsp:txXfrm>
    </dsp:sp>
    <dsp:sp modelId="{069C0D8B-4410-447E-9D6F-9BAA6FFAF845}">
      <dsp:nvSpPr>
        <dsp:cNvPr id="0" name=""/>
        <dsp:cNvSpPr/>
      </dsp:nvSpPr>
      <dsp:spPr>
        <a:xfrm rot="5400000">
          <a:off x="2909589" y="758626"/>
          <a:ext cx="276820" cy="33218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dk2">
                <a:tint val="60000"/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300" kern="1200"/>
        </a:p>
      </dsp:txBody>
      <dsp:txXfrm rot="5400000">
        <a:off x="2909589" y="758626"/>
        <a:ext cx="276820" cy="332184"/>
      </dsp:txXfrm>
    </dsp:sp>
    <dsp:sp modelId="{0191253E-16C6-43D6-A369-F0077D12117F}">
      <dsp:nvSpPr>
        <dsp:cNvPr id="0" name=""/>
        <dsp:cNvSpPr/>
      </dsp:nvSpPr>
      <dsp:spPr>
        <a:xfrm>
          <a:off x="2358256" y="1109265"/>
          <a:ext cx="1379487" cy="7381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Anaerobna fermentacija</a:t>
          </a:r>
          <a:endParaRPr lang="hr-HR" sz="1800" kern="1200" dirty="0"/>
        </a:p>
      </dsp:txBody>
      <dsp:txXfrm>
        <a:off x="2358256" y="1109265"/>
        <a:ext cx="1379487" cy="738187"/>
      </dsp:txXfrm>
    </dsp:sp>
    <dsp:sp modelId="{25D65157-18FB-4251-AB3A-B53A36568E48}">
      <dsp:nvSpPr>
        <dsp:cNvPr id="0" name=""/>
        <dsp:cNvSpPr/>
      </dsp:nvSpPr>
      <dsp:spPr>
        <a:xfrm rot="3005063">
          <a:off x="3623165" y="1909328"/>
          <a:ext cx="401080" cy="33218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dk2">
                <a:tint val="60000"/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kern="1200"/>
        </a:p>
      </dsp:txBody>
      <dsp:txXfrm rot="3005063">
        <a:off x="3623165" y="1909328"/>
        <a:ext cx="401080" cy="332184"/>
      </dsp:txXfrm>
    </dsp:sp>
    <dsp:sp modelId="{1575C81C-9678-418C-82F5-462343866402}">
      <dsp:nvSpPr>
        <dsp:cNvPr id="0" name=""/>
        <dsp:cNvSpPr/>
      </dsp:nvSpPr>
      <dsp:spPr>
        <a:xfrm>
          <a:off x="3384374" y="2335809"/>
          <a:ext cx="1379487" cy="7381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err="1" smtClean="0"/>
            <a:t>Digestat</a:t>
          </a:r>
          <a:endParaRPr lang="hr-HR" sz="1800" kern="1200" dirty="0"/>
        </a:p>
      </dsp:txBody>
      <dsp:txXfrm>
        <a:off x="3384374" y="2335809"/>
        <a:ext cx="1379487" cy="738187"/>
      </dsp:txXfrm>
    </dsp:sp>
    <dsp:sp modelId="{0F6F5D43-DB52-469B-8AA4-6328E09B6403}">
      <dsp:nvSpPr>
        <dsp:cNvPr id="0" name=""/>
        <dsp:cNvSpPr/>
      </dsp:nvSpPr>
      <dsp:spPr>
        <a:xfrm rot="17477992" flipH="1" flipV="1">
          <a:off x="2152565" y="1909251"/>
          <a:ext cx="348043" cy="2890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dk2">
                <a:tint val="60000"/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200" kern="1200"/>
        </a:p>
      </dsp:txBody>
      <dsp:txXfrm rot="17477992" flipH="1" flipV="1">
        <a:off x="2152565" y="1909251"/>
        <a:ext cx="348043" cy="289043"/>
      </dsp:txXfrm>
    </dsp:sp>
    <dsp:sp modelId="{51421B0F-D6AC-487A-BA53-D94C2F593C85}">
      <dsp:nvSpPr>
        <dsp:cNvPr id="0" name=""/>
        <dsp:cNvSpPr/>
      </dsp:nvSpPr>
      <dsp:spPr>
        <a:xfrm>
          <a:off x="1584170" y="2335810"/>
          <a:ext cx="1379487" cy="7381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smtClean="0"/>
            <a:t>Bioplin</a:t>
          </a:r>
          <a:endParaRPr lang="hr-HR" sz="1800" kern="1200"/>
        </a:p>
      </dsp:txBody>
      <dsp:txXfrm>
        <a:off x="1584170" y="2335810"/>
        <a:ext cx="1379487" cy="73818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7ABE6F-A533-454B-ABD6-BDDB0AE63E80}">
      <dsp:nvSpPr>
        <dsp:cNvPr id="0" name=""/>
        <dsp:cNvSpPr/>
      </dsp:nvSpPr>
      <dsp:spPr>
        <a:xfrm>
          <a:off x="2273183" y="1527062"/>
          <a:ext cx="1286281" cy="118197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Bioplin</a:t>
          </a:r>
          <a:endParaRPr lang="hr-HR" sz="2200" kern="1200" dirty="0"/>
        </a:p>
      </dsp:txBody>
      <dsp:txXfrm>
        <a:off x="2273183" y="1527062"/>
        <a:ext cx="1286281" cy="1181974"/>
      </dsp:txXfrm>
    </dsp:sp>
    <dsp:sp modelId="{AC65BB16-5030-41AB-A7DC-E60E591A8F3C}">
      <dsp:nvSpPr>
        <dsp:cNvPr id="0" name=""/>
        <dsp:cNvSpPr/>
      </dsp:nvSpPr>
      <dsp:spPr>
        <a:xfrm rot="16200000">
          <a:off x="2807232" y="1138100"/>
          <a:ext cx="218182" cy="37860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500" kern="1200"/>
        </a:p>
      </dsp:txBody>
      <dsp:txXfrm rot="16200000">
        <a:off x="2807232" y="1138100"/>
        <a:ext cx="218182" cy="378609"/>
      </dsp:txXfrm>
    </dsp:sp>
    <dsp:sp modelId="{F85F9CCC-A5D0-4006-B9AC-97823F62212B}">
      <dsp:nvSpPr>
        <dsp:cNvPr id="0" name=""/>
        <dsp:cNvSpPr/>
      </dsp:nvSpPr>
      <dsp:spPr>
        <a:xfrm>
          <a:off x="2359545" y="1840"/>
          <a:ext cx="1113557" cy="111355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err="1" smtClean="0"/>
            <a:t>Biogorivo</a:t>
          </a:r>
          <a:endParaRPr lang="hr-HR" sz="1500" kern="1200" dirty="0"/>
        </a:p>
      </dsp:txBody>
      <dsp:txXfrm>
        <a:off x="2359545" y="1840"/>
        <a:ext cx="1113557" cy="1113557"/>
      </dsp:txXfrm>
    </dsp:sp>
    <dsp:sp modelId="{FCD3CD79-6CD3-4B3E-BFFD-43993E12F2AC}">
      <dsp:nvSpPr>
        <dsp:cNvPr id="0" name=""/>
        <dsp:cNvSpPr/>
      </dsp:nvSpPr>
      <dsp:spPr>
        <a:xfrm rot="1800000">
          <a:off x="3518849" y="2333808"/>
          <a:ext cx="198131" cy="37860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500" kern="1200"/>
        </a:p>
      </dsp:txBody>
      <dsp:txXfrm rot="1800000">
        <a:off x="3518849" y="2333808"/>
        <a:ext cx="198131" cy="378609"/>
      </dsp:txXfrm>
    </dsp:sp>
    <dsp:sp modelId="{DF24E0AE-E3BB-415A-86F1-130274530AD0}">
      <dsp:nvSpPr>
        <dsp:cNvPr id="0" name=""/>
        <dsp:cNvSpPr/>
      </dsp:nvSpPr>
      <dsp:spPr>
        <a:xfrm>
          <a:off x="3710051" y="2340986"/>
          <a:ext cx="1113557" cy="111355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Prirodni plin</a:t>
          </a:r>
          <a:endParaRPr lang="hr-HR" sz="1500" kern="1200" dirty="0"/>
        </a:p>
      </dsp:txBody>
      <dsp:txXfrm>
        <a:off x="3710051" y="2340986"/>
        <a:ext cx="1113557" cy="1113557"/>
      </dsp:txXfrm>
    </dsp:sp>
    <dsp:sp modelId="{5722AB08-F0B6-47E9-BAB5-F21B49219BD6}">
      <dsp:nvSpPr>
        <dsp:cNvPr id="0" name=""/>
        <dsp:cNvSpPr/>
      </dsp:nvSpPr>
      <dsp:spPr>
        <a:xfrm rot="9000000">
          <a:off x="2115667" y="2333808"/>
          <a:ext cx="198131" cy="37860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500" kern="1200"/>
        </a:p>
      </dsp:txBody>
      <dsp:txXfrm rot="9000000">
        <a:off x="2115667" y="2333808"/>
        <a:ext cx="198131" cy="378609"/>
      </dsp:txXfrm>
    </dsp:sp>
    <dsp:sp modelId="{A62C309F-DC6C-426B-B096-26967134AF26}">
      <dsp:nvSpPr>
        <dsp:cNvPr id="0" name=""/>
        <dsp:cNvSpPr/>
      </dsp:nvSpPr>
      <dsp:spPr>
        <a:xfrm>
          <a:off x="1009039" y="2340986"/>
          <a:ext cx="1113557" cy="111355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CHP</a:t>
          </a:r>
          <a:endParaRPr lang="hr-HR" sz="1500" kern="1200" dirty="0"/>
        </a:p>
      </dsp:txBody>
      <dsp:txXfrm>
        <a:off x="1009039" y="2340986"/>
        <a:ext cx="1113557" cy="11135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EE4F4-06F3-4E4D-8E09-7D71191F261E}" type="datetimeFigureOut">
              <a:rPr lang="hr-HR" smtClean="0"/>
              <a:pPr/>
              <a:t>24.11.2010.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7C7CE-D749-492A-B91E-9DCDF314781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7C7CE-D749-492A-B91E-9DCDF314781B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7C7CE-D749-492A-B91E-9DCDF314781B}" type="slidenum">
              <a:rPr lang="hr-HR" smtClean="0"/>
              <a:pPr/>
              <a:t>10</a:t>
            </a:fld>
            <a:endParaRPr lang="hr-H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7C7CE-D749-492A-B91E-9DCDF314781B}" type="slidenum">
              <a:rPr lang="hr-HR" smtClean="0"/>
              <a:pPr/>
              <a:t>11</a:t>
            </a:fld>
            <a:endParaRPr lang="hr-H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7C7CE-D749-492A-B91E-9DCDF314781B}" type="slidenum">
              <a:rPr lang="hr-HR" smtClean="0"/>
              <a:pPr/>
              <a:t>12</a:t>
            </a:fld>
            <a:endParaRPr lang="hr-H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7C7CE-D749-492A-B91E-9DCDF314781B}" type="slidenum">
              <a:rPr lang="hr-HR" smtClean="0"/>
              <a:pPr/>
              <a:t>13</a:t>
            </a:fld>
            <a:endParaRPr lang="hr-H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7C7CE-D749-492A-B91E-9DCDF314781B}" type="slidenum">
              <a:rPr lang="hr-HR" smtClean="0"/>
              <a:pPr/>
              <a:t>14</a:t>
            </a:fld>
            <a:endParaRPr lang="hr-H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7C7CE-D749-492A-B91E-9DCDF314781B}" type="slidenum">
              <a:rPr lang="hr-HR" smtClean="0"/>
              <a:pPr/>
              <a:t>15</a:t>
            </a:fld>
            <a:endParaRPr lang="hr-H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7C7CE-D749-492A-B91E-9DCDF314781B}" type="slidenum">
              <a:rPr lang="hr-HR" smtClean="0"/>
              <a:pPr/>
              <a:t>16</a:t>
            </a:fld>
            <a:endParaRPr lang="hr-H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7C7CE-D749-492A-B91E-9DCDF314781B}" type="slidenum">
              <a:rPr lang="hr-HR" smtClean="0"/>
              <a:pPr/>
              <a:t>17</a:t>
            </a:fld>
            <a:endParaRPr lang="hr-H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7C7CE-D749-492A-B91E-9DCDF314781B}" type="slidenum">
              <a:rPr lang="hr-HR" smtClean="0"/>
              <a:pPr/>
              <a:t>18</a:t>
            </a:fld>
            <a:endParaRPr lang="hr-H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7C7CE-D749-492A-B91E-9DCDF314781B}" type="slidenum">
              <a:rPr lang="hr-HR" smtClean="0"/>
              <a:pPr/>
              <a:t>19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7C7CE-D749-492A-B91E-9DCDF314781B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7C7CE-D749-492A-B91E-9DCDF314781B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7C7CE-D749-492A-B91E-9DCDF314781B}" type="slidenum">
              <a:rPr lang="hr-HR" smtClean="0"/>
              <a:pPr/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7C7CE-D749-492A-B91E-9DCDF314781B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7C7CE-D749-492A-B91E-9DCDF314781B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7C7CE-D749-492A-B91E-9DCDF314781B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7C7CE-D749-492A-B91E-9DCDF314781B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7C7CE-D749-492A-B91E-9DCDF314781B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6A75-3F5E-48FD-9E5B-B5BCC9B67FB4}" type="datetimeFigureOut">
              <a:rPr lang="sr-Latn-CS" smtClean="0"/>
              <a:pPr/>
              <a:t>24.11.2010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BBE9-FC13-4C36-9A7B-F592253F12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6A75-3F5E-48FD-9E5B-B5BCC9B67FB4}" type="datetimeFigureOut">
              <a:rPr lang="sr-Latn-CS" smtClean="0"/>
              <a:pPr/>
              <a:t>24.11.2010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BBE9-FC13-4C36-9A7B-F592253F12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6A75-3F5E-48FD-9E5B-B5BCC9B67FB4}" type="datetimeFigureOut">
              <a:rPr lang="sr-Latn-CS" smtClean="0"/>
              <a:pPr/>
              <a:t>24.11.2010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BBE9-FC13-4C36-9A7B-F592253F12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6A75-3F5E-48FD-9E5B-B5BCC9B67FB4}" type="datetimeFigureOut">
              <a:rPr lang="sr-Latn-CS" smtClean="0"/>
              <a:pPr/>
              <a:t>24.11.2010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BBE9-FC13-4C36-9A7B-F592253F12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6A75-3F5E-48FD-9E5B-B5BCC9B67FB4}" type="datetimeFigureOut">
              <a:rPr lang="sr-Latn-CS" smtClean="0"/>
              <a:pPr/>
              <a:t>24.11.2010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BBE9-FC13-4C36-9A7B-F592253F12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6A75-3F5E-48FD-9E5B-B5BCC9B67FB4}" type="datetimeFigureOut">
              <a:rPr lang="sr-Latn-CS" smtClean="0"/>
              <a:pPr/>
              <a:t>24.11.2010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BBE9-FC13-4C36-9A7B-F592253F12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6A75-3F5E-48FD-9E5B-B5BCC9B67FB4}" type="datetimeFigureOut">
              <a:rPr lang="sr-Latn-CS" smtClean="0"/>
              <a:pPr/>
              <a:t>24.11.2010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BBE9-FC13-4C36-9A7B-F592253F12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6A75-3F5E-48FD-9E5B-B5BCC9B67FB4}" type="datetimeFigureOut">
              <a:rPr lang="sr-Latn-CS" smtClean="0"/>
              <a:pPr/>
              <a:t>24.11.2010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BBE9-FC13-4C36-9A7B-F592253F12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6A75-3F5E-48FD-9E5B-B5BCC9B67FB4}" type="datetimeFigureOut">
              <a:rPr lang="sr-Latn-CS" smtClean="0"/>
              <a:pPr/>
              <a:t>24.11.2010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BBE9-FC13-4C36-9A7B-F592253F12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6A75-3F5E-48FD-9E5B-B5BCC9B67FB4}" type="datetimeFigureOut">
              <a:rPr lang="sr-Latn-CS" smtClean="0"/>
              <a:pPr/>
              <a:t>24.11.2010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BBE9-FC13-4C36-9A7B-F592253F12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6A75-3F5E-48FD-9E5B-B5BCC9B67FB4}" type="datetimeFigureOut">
              <a:rPr lang="sr-Latn-CS" smtClean="0"/>
              <a:pPr/>
              <a:t>24.11.2010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BBE9-FC13-4C36-9A7B-F592253F12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86A75-3F5E-48FD-9E5B-B5BCC9B67FB4}" type="datetimeFigureOut">
              <a:rPr lang="sr-Latn-CS" smtClean="0"/>
              <a:pPr/>
              <a:t>24.11.2010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CBBE9-FC13-4C36-9A7B-F592253F125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4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11" Type="http://schemas.openxmlformats.org/officeDocument/2006/relationships/image" Target="../media/image18.png"/><Relationship Id="rId5" Type="http://schemas.openxmlformats.org/officeDocument/2006/relationships/diagramData" Target="../diagrams/data4.xml"/><Relationship Id="rId10" Type="http://schemas.openxmlformats.org/officeDocument/2006/relationships/image" Target="../media/image17.png"/><Relationship Id="rId4" Type="http://schemas.openxmlformats.org/officeDocument/2006/relationships/image" Target="../media/image3.jpe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image" Target="../media/image3.jpeg"/><Relationship Id="rId10" Type="http://schemas.microsoft.com/office/2007/relationships/diagramDrawing" Target="../diagrams/drawing2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microsoft.com/office/2007/relationships/diagramDrawing" Target="../diagrams/drawing3.xml"/><Relationship Id="rId4" Type="http://schemas.openxmlformats.org/officeDocument/2006/relationships/image" Target="../media/image3.jpeg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bribic\Desktop\102-0273_IMG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Dijagram toka: Dokument 5"/>
          <p:cNvSpPr/>
          <p:nvPr/>
        </p:nvSpPr>
        <p:spPr>
          <a:xfrm rot="10800000">
            <a:off x="0" y="6286519"/>
            <a:ext cx="9144000" cy="571504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3786182" y="6438149"/>
            <a:ext cx="1643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www.cistoca.hr</a:t>
            </a:r>
            <a:endParaRPr lang="hr-HR" sz="1400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34" charset="0"/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323528" y="2322746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PROIZVODNJA BIOPLINA </a:t>
            </a:r>
          </a:p>
          <a:p>
            <a:pPr algn="ctr"/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 ORGANSKOG DIJELA KOMUNALNOG OTPADA U GRADU ZAGREBU</a:t>
            </a:r>
            <a:endParaRPr lang="hr-H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Pravokutnik 14"/>
          <p:cNvSpPr/>
          <p:nvPr/>
        </p:nvSpPr>
        <p:spPr>
          <a:xfrm>
            <a:off x="0" y="-24"/>
            <a:ext cx="9144000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Dijagram toka: Dokument 8"/>
          <p:cNvSpPr/>
          <p:nvPr/>
        </p:nvSpPr>
        <p:spPr>
          <a:xfrm>
            <a:off x="-32" y="71414"/>
            <a:ext cx="9144000" cy="1214446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429652" y="192163"/>
            <a:ext cx="642942" cy="807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C:\Documents and Settings\bribic\Desktop\logo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1406" y="285752"/>
            <a:ext cx="1649647" cy="71435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Pravokutnik 15"/>
          <p:cNvSpPr/>
          <p:nvPr/>
        </p:nvSpPr>
        <p:spPr>
          <a:xfrm>
            <a:off x="-32" y="6786586"/>
            <a:ext cx="9144000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kstniOkvir 10"/>
          <p:cNvSpPr txBox="1"/>
          <p:nvPr/>
        </p:nvSpPr>
        <p:spPr>
          <a:xfrm>
            <a:off x="1835696" y="5189130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i="1" dirty="0" smtClean="0"/>
              <a:t>Dinko Sinčić, Bojan Ribić</a:t>
            </a:r>
            <a:endParaRPr lang="hr-HR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jagram toka: Dokument 5"/>
          <p:cNvSpPr/>
          <p:nvPr/>
        </p:nvSpPr>
        <p:spPr>
          <a:xfrm rot="10800000">
            <a:off x="0" y="6381327"/>
            <a:ext cx="9144000" cy="476695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5" name="Pravokutnik 14"/>
          <p:cNvSpPr/>
          <p:nvPr/>
        </p:nvSpPr>
        <p:spPr>
          <a:xfrm>
            <a:off x="0" y="-24"/>
            <a:ext cx="9144000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Dijagram toka: Dokument 8"/>
          <p:cNvSpPr/>
          <p:nvPr/>
        </p:nvSpPr>
        <p:spPr>
          <a:xfrm>
            <a:off x="-32" y="71414"/>
            <a:ext cx="9144000" cy="909314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650127" y="135162"/>
            <a:ext cx="386369" cy="48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C:\Documents and Settings\bribic\Desktop\logo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1406" y="173811"/>
            <a:ext cx="1248269" cy="54054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Pravokutnik 15"/>
          <p:cNvSpPr/>
          <p:nvPr/>
        </p:nvSpPr>
        <p:spPr>
          <a:xfrm>
            <a:off x="-32" y="6786586"/>
            <a:ext cx="9144000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ekstniOkvir 11"/>
          <p:cNvSpPr txBox="1"/>
          <p:nvPr/>
        </p:nvSpPr>
        <p:spPr>
          <a:xfrm>
            <a:off x="1907704" y="6464369"/>
            <a:ext cx="590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XI. MEĐUNARODNI SIMPOZIJ GOSPODARENJE OTPADOM ZAGREB 2010</a:t>
            </a:r>
            <a:r>
              <a:rPr lang="hr-HR" sz="12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. </a:t>
            </a:r>
          </a:p>
        </p:txBody>
      </p:sp>
      <p:pic>
        <p:nvPicPr>
          <p:cNvPr id="18433" name="Slika 2" descr="G:\SIMPOZIJ\članak\crambo 34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556792"/>
            <a:ext cx="7590846" cy="39604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kstniOkvir 13"/>
          <p:cNvSpPr txBox="1"/>
          <p:nvPr/>
        </p:nvSpPr>
        <p:spPr>
          <a:xfrm>
            <a:off x="3419872" y="5805264"/>
            <a:ext cx="2612767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i="1" dirty="0" smtClean="0"/>
              <a:t>Slika 3. Tipičan postupak </a:t>
            </a:r>
            <a:r>
              <a:rPr lang="hr-HR" sz="1200" i="1" dirty="0" err="1" smtClean="0"/>
              <a:t>predtretmana</a:t>
            </a:r>
            <a:endParaRPr lang="hr-HR" sz="1200" i="1" dirty="0" smtClean="0"/>
          </a:p>
          <a:p>
            <a:pPr algn="ctr"/>
            <a:r>
              <a:rPr lang="hr-HR" sz="1050" i="1" dirty="0" smtClean="0"/>
              <a:t>Izvor : </a:t>
            </a:r>
            <a:r>
              <a:rPr lang="hr-HR" sz="1050" i="1" dirty="0" err="1" smtClean="0"/>
              <a:t>Komptech</a:t>
            </a:r>
            <a:r>
              <a:rPr lang="hr-HR" sz="1050" i="1" dirty="0" smtClean="0"/>
              <a:t> </a:t>
            </a:r>
            <a:r>
              <a:rPr lang="hr-HR" sz="1050" i="1" dirty="0" err="1" smtClean="0"/>
              <a:t>Gmbh</a:t>
            </a:r>
            <a:endParaRPr lang="hr-HR" sz="105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7504" y="836712"/>
            <a:ext cx="4608512" cy="6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4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Postrojenje za proizvodnju bioplina</a:t>
            </a: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8" name="Ravni poveznik 17"/>
          <p:cNvCxnSpPr/>
          <p:nvPr/>
        </p:nvCxnSpPr>
        <p:spPr>
          <a:xfrm>
            <a:off x="179512" y="1412776"/>
            <a:ext cx="882104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099" name="Picture 3" descr="C:\Documents and Settings\bribic\Desktop\prezent - simpo\IMG_01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4221088"/>
            <a:ext cx="2305791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32068" y="3933056"/>
            <a:ext cx="2404428" cy="1732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kstniOkvir 9"/>
          <p:cNvSpPr txBox="1"/>
          <p:nvPr/>
        </p:nvSpPr>
        <p:spPr>
          <a:xfrm>
            <a:off x="8352514" y="571480"/>
            <a:ext cx="7915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cistoca.hr</a:t>
            </a:r>
            <a:endParaRPr lang="hr-HR" sz="1050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jagram toka: Dokument 5"/>
          <p:cNvSpPr/>
          <p:nvPr/>
        </p:nvSpPr>
        <p:spPr>
          <a:xfrm rot="10800000">
            <a:off x="0" y="6381327"/>
            <a:ext cx="9144000" cy="476695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5" name="Pravokutnik 14"/>
          <p:cNvSpPr/>
          <p:nvPr/>
        </p:nvSpPr>
        <p:spPr>
          <a:xfrm>
            <a:off x="0" y="-24"/>
            <a:ext cx="9144000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Dijagram toka: Dokument 8"/>
          <p:cNvSpPr/>
          <p:nvPr/>
        </p:nvSpPr>
        <p:spPr>
          <a:xfrm>
            <a:off x="-32" y="71414"/>
            <a:ext cx="9144000" cy="909314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650127" y="135162"/>
            <a:ext cx="386369" cy="48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C:\Documents and Settings\bribic\Desktop\logo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1406" y="173811"/>
            <a:ext cx="1248269" cy="54054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Pravokutnik 15"/>
          <p:cNvSpPr/>
          <p:nvPr/>
        </p:nvSpPr>
        <p:spPr>
          <a:xfrm>
            <a:off x="-32" y="6786586"/>
            <a:ext cx="9144000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ekstniOkvir 11"/>
          <p:cNvSpPr txBox="1"/>
          <p:nvPr/>
        </p:nvSpPr>
        <p:spPr>
          <a:xfrm>
            <a:off x="1907704" y="6464369"/>
            <a:ext cx="590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XI. MEĐUNARODNI SIMPOZIJ GOSPODARENJE OTPADOM ZAGREB 2010</a:t>
            </a:r>
            <a:r>
              <a:rPr lang="hr-HR" sz="12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. </a:t>
            </a:r>
          </a:p>
        </p:txBody>
      </p:sp>
      <p:pic>
        <p:nvPicPr>
          <p:cNvPr id="20482" name="Slika 1" descr="G:\SIMPOZIJ\članak\tehnološki proc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1412776"/>
            <a:ext cx="5702645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kstniOkvir 13"/>
          <p:cNvSpPr txBox="1"/>
          <p:nvPr/>
        </p:nvSpPr>
        <p:spPr>
          <a:xfrm>
            <a:off x="3231855" y="6093296"/>
            <a:ext cx="3284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i="1" dirty="0" smtClean="0"/>
              <a:t>Slika 4. Shema postrojenja za proizvodnju bioplina</a:t>
            </a:r>
            <a:endParaRPr lang="hr-HR" sz="12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7504" y="836712"/>
            <a:ext cx="4608512" cy="6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4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Postrojenje za proizvodnju bioplina</a:t>
            </a: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8" name="Ravni poveznik 17"/>
          <p:cNvCxnSpPr/>
          <p:nvPr/>
        </p:nvCxnSpPr>
        <p:spPr>
          <a:xfrm>
            <a:off x="179512" y="1412776"/>
            <a:ext cx="882104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kstniOkvir 9"/>
          <p:cNvSpPr txBox="1"/>
          <p:nvPr/>
        </p:nvSpPr>
        <p:spPr>
          <a:xfrm>
            <a:off x="8352514" y="571480"/>
            <a:ext cx="7915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cistoca.hr</a:t>
            </a:r>
            <a:endParaRPr lang="hr-HR" sz="1050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jagram toka: Dokument 5"/>
          <p:cNvSpPr/>
          <p:nvPr/>
        </p:nvSpPr>
        <p:spPr>
          <a:xfrm rot="10800000">
            <a:off x="0" y="6381327"/>
            <a:ext cx="9144000" cy="476695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5" name="Pravokutnik 14"/>
          <p:cNvSpPr/>
          <p:nvPr/>
        </p:nvSpPr>
        <p:spPr>
          <a:xfrm>
            <a:off x="0" y="-24"/>
            <a:ext cx="9144000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Dijagram toka: Dokument 8"/>
          <p:cNvSpPr/>
          <p:nvPr/>
        </p:nvSpPr>
        <p:spPr>
          <a:xfrm>
            <a:off x="-32" y="71414"/>
            <a:ext cx="9144000" cy="909314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650127" y="135162"/>
            <a:ext cx="386369" cy="48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C:\Documents and Settings\bribic\Desktop\logo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1406" y="173811"/>
            <a:ext cx="1248269" cy="54054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Pravokutnik 15"/>
          <p:cNvSpPr/>
          <p:nvPr/>
        </p:nvSpPr>
        <p:spPr>
          <a:xfrm>
            <a:off x="-32" y="6786586"/>
            <a:ext cx="9144000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ekstniOkvir 11"/>
          <p:cNvSpPr txBox="1"/>
          <p:nvPr/>
        </p:nvSpPr>
        <p:spPr>
          <a:xfrm>
            <a:off x="1907704" y="6464369"/>
            <a:ext cx="590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XI. MEĐUNARODNI SIMPOZIJ GOSPODARENJE OTPADOM ZAGREB 2010</a:t>
            </a:r>
            <a:r>
              <a:rPr lang="hr-HR" sz="12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. </a:t>
            </a:r>
          </a:p>
        </p:txBody>
      </p:sp>
      <p:graphicFrame>
        <p:nvGraphicFramePr>
          <p:cNvPr id="11" name="Tablica 10"/>
          <p:cNvGraphicFramePr>
            <a:graphicFrameLocks noGrp="1"/>
          </p:cNvGraphicFramePr>
          <p:nvPr/>
        </p:nvGraphicFramePr>
        <p:xfrm>
          <a:off x="971600" y="3137376"/>
          <a:ext cx="7488832" cy="2595880"/>
        </p:xfrm>
        <a:graphic>
          <a:graphicData uri="http://schemas.openxmlformats.org/drawingml/2006/table">
            <a:tbl>
              <a:tblPr>
                <a:effectLst>
                  <a:outerShdw blurRad="63500" dist="25400" dir="14700000" algn="t" rotWithShape="0">
                    <a:schemeClr val="bg1">
                      <a:lumMod val="85000"/>
                      <a:alpha val="50000"/>
                    </a:schemeClr>
                  </a:outerShdw>
                </a:effectLst>
                <a:tableStyleId>{69C7853C-536D-4A76-A0AE-DD22124D55A5}</a:tableStyleId>
              </a:tblPr>
              <a:tblGrid>
                <a:gridCol w="2414843"/>
                <a:gridCol w="1329573"/>
                <a:gridCol w="993416"/>
                <a:gridCol w="1594779"/>
                <a:gridCol w="1156221"/>
              </a:tblGrid>
              <a:tr h="8153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 i="1" dirty="0"/>
                        <a:t>Ulazna sirovina</a:t>
                      </a:r>
                      <a:endParaRPr lang="hr-HR" sz="11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 i="1" dirty="0" smtClean="0"/>
                        <a:t>Količina</a:t>
                      </a:r>
                      <a:endParaRPr lang="hr-HR" sz="1100" b="1" i="1" dirty="0" smtClean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 i="1" dirty="0" smtClean="0"/>
                        <a:t>(tona/god</a:t>
                      </a:r>
                      <a:r>
                        <a:rPr lang="hr-HR" sz="1200" b="1" i="1" dirty="0"/>
                        <a:t>)</a:t>
                      </a:r>
                      <a:endParaRPr lang="hr-HR" sz="11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 i="1" dirty="0"/>
                        <a:t>Suha tvar</a:t>
                      </a:r>
                      <a:endParaRPr lang="hr-HR" sz="1100" b="1" i="1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 i="1" dirty="0"/>
                        <a:t>(%)</a:t>
                      </a:r>
                      <a:endParaRPr lang="hr-HR" sz="11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 i="1" dirty="0" err="1"/>
                        <a:t>Bioplinski</a:t>
                      </a:r>
                      <a:r>
                        <a:rPr lang="hr-HR" sz="1200" b="1" i="1" dirty="0"/>
                        <a:t> potencijal (m</a:t>
                      </a:r>
                      <a:r>
                        <a:rPr lang="hr-HR" sz="1200" b="1" i="1" baseline="30000" dirty="0"/>
                        <a:t>3</a:t>
                      </a:r>
                      <a:r>
                        <a:rPr lang="hr-HR" sz="1200" b="1" i="1" dirty="0"/>
                        <a:t>/god)</a:t>
                      </a:r>
                      <a:endParaRPr lang="hr-HR" sz="11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 i="1" dirty="0"/>
                        <a:t>Količina metana</a:t>
                      </a:r>
                      <a:endParaRPr lang="hr-HR" sz="1100" b="1" i="1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 i="1" dirty="0"/>
                        <a:t>(m</a:t>
                      </a:r>
                      <a:r>
                        <a:rPr lang="hr-HR" sz="1200" b="1" i="1" baseline="30000" dirty="0"/>
                        <a:t>3</a:t>
                      </a:r>
                      <a:r>
                        <a:rPr lang="hr-HR" sz="1200" b="1" i="1" dirty="0"/>
                        <a:t>/god)</a:t>
                      </a:r>
                      <a:endParaRPr lang="hr-HR" sz="11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/>
                        <a:t>Biootpad iz trgovina i kućanstava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/>
                        <a:t>5 000</a:t>
                      </a:r>
                      <a:endParaRPr lang="hr-H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/>
                        <a:t>20</a:t>
                      </a:r>
                      <a:endParaRPr lang="hr-H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/>
                        <a:t>500 000</a:t>
                      </a:r>
                      <a:endParaRPr lang="hr-H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/>
                        <a:t>340 000</a:t>
                      </a:r>
                      <a:endParaRPr lang="hr-H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/>
                        <a:t>Biootpad iz  kuhinja i kantina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/>
                        <a:t>10 000</a:t>
                      </a:r>
                      <a:endParaRPr lang="hr-H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/>
                        <a:t>20</a:t>
                      </a:r>
                      <a:endParaRPr lang="hr-H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/>
                        <a:t>1 000 000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/>
                        <a:t>600 000</a:t>
                      </a:r>
                      <a:endParaRPr lang="hr-H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/>
                        <a:t>Biootpad s tržnica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/>
                        <a:t>3 000</a:t>
                      </a:r>
                      <a:endParaRPr lang="hr-H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/>
                        <a:t>20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/>
                        <a:t>300 000</a:t>
                      </a:r>
                      <a:endParaRPr lang="hr-H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/>
                        <a:t>180 000</a:t>
                      </a:r>
                      <a:endParaRPr lang="hr-H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/>
                        <a:t>Industrijski biorazgradivi otpad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/>
                        <a:t>1 000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/>
                        <a:t>20</a:t>
                      </a:r>
                      <a:endParaRPr lang="hr-H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/>
                        <a:t>100 000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/>
                        <a:t>60 000</a:t>
                      </a:r>
                      <a:endParaRPr lang="hr-H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/>
                        <a:t>Mliječni proizvodi i jaja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</a:rPr>
                        <a:t>1 000</a:t>
                      </a:r>
                      <a:endParaRPr lang="hr-HR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/>
                        <a:t>17</a:t>
                      </a:r>
                      <a:endParaRPr lang="hr-H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/>
                        <a:t>37 500</a:t>
                      </a:r>
                      <a:endParaRPr lang="hr-H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/>
                        <a:t>20 000</a:t>
                      </a:r>
                      <a:endParaRPr lang="hr-H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 smtClean="0"/>
                        <a:t>UKUPNO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 dirty="0"/>
                        <a:t>20 000</a:t>
                      </a:r>
                      <a:endParaRPr lang="hr-HR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hr-HR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 dirty="0"/>
                        <a:t>1 937 500</a:t>
                      </a:r>
                      <a:endParaRPr lang="hr-HR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 dirty="0"/>
                        <a:t>1 200 000</a:t>
                      </a:r>
                      <a:endParaRPr lang="hr-HR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7" name="Title 1"/>
          <p:cNvSpPr txBox="1">
            <a:spLocks/>
          </p:cNvSpPr>
          <p:nvPr/>
        </p:nvSpPr>
        <p:spPr>
          <a:xfrm>
            <a:off x="107504" y="836712"/>
            <a:ext cx="4608512" cy="6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4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Količine i značajke bioplina</a:t>
            </a: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8" name="Ravni poveznik 17"/>
          <p:cNvCxnSpPr/>
          <p:nvPr/>
        </p:nvCxnSpPr>
        <p:spPr>
          <a:xfrm>
            <a:off x="179512" y="1412776"/>
            <a:ext cx="882104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kstniOkvir 18"/>
          <p:cNvSpPr txBox="1"/>
          <p:nvPr/>
        </p:nvSpPr>
        <p:spPr>
          <a:xfrm>
            <a:off x="2467424" y="5888305"/>
            <a:ext cx="4624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i="1" dirty="0" smtClean="0"/>
              <a:t>Tablica 2. Procijenjena količina biorazgradivog otpada u gradu Zagrebu</a:t>
            </a:r>
            <a:endParaRPr lang="hr-HR" sz="1200" dirty="0"/>
          </a:p>
        </p:txBody>
      </p:sp>
      <p:sp>
        <p:nvSpPr>
          <p:cNvPr id="14" name="Pravokutnik s kutom zaobljenim s iste strane 13"/>
          <p:cNvSpPr/>
          <p:nvPr/>
        </p:nvSpPr>
        <p:spPr>
          <a:xfrm rot="5400000">
            <a:off x="3798165" y="-2313383"/>
            <a:ext cx="1224138" cy="8820471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hr-HR" dirty="0"/>
          </a:p>
        </p:txBody>
      </p:sp>
      <p:sp>
        <p:nvSpPr>
          <p:cNvPr id="20" name="TekstniOkvir 19"/>
          <p:cNvSpPr txBox="1"/>
          <p:nvPr/>
        </p:nvSpPr>
        <p:spPr>
          <a:xfrm>
            <a:off x="0" y="155679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r-HR" sz="1600" dirty="0" smtClean="0"/>
              <a:t> prema procjenama oko 20 - 30% biootpada u komunalnom otpadu</a:t>
            </a:r>
          </a:p>
          <a:p>
            <a:pPr lvl="1"/>
            <a:r>
              <a:rPr lang="hr-HR" sz="1600" dirty="0" smtClean="0"/>
              <a:t>			70 000 tona/god  -&gt;  2MWh</a:t>
            </a:r>
          </a:p>
          <a:p>
            <a:pPr lvl="1"/>
            <a:endParaRPr lang="hr-HR" sz="1600" dirty="0" smtClean="0"/>
          </a:p>
          <a:p>
            <a:pPr lvl="1"/>
            <a:r>
              <a:rPr lang="hr-HR" sz="1600" dirty="0" smtClean="0"/>
              <a:t>- u 1.fazi prikupljanje 20 000 tona/god.</a:t>
            </a:r>
          </a:p>
          <a:p>
            <a:pPr lvl="1"/>
            <a:endParaRPr lang="hr-HR" sz="1600" dirty="0" smtClean="0"/>
          </a:p>
        </p:txBody>
      </p:sp>
      <p:sp>
        <p:nvSpPr>
          <p:cNvPr id="21" name="TekstniOkvir 9"/>
          <p:cNvSpPr txBox="1"/>
          <p:nvPr/>
        </p:nvSpPr>
        <p:spPr>
          <a:xfrm>
            <a:off x="8352514" y="571480"/>
            <a:ext cx="7915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cistoca.hr</a:t>
            </a:r>
            <a:endParaRPr lang="hr-HR" sz="1050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jagram toka: Dokument 5"/>
          <p:cNvSpPr/>
          <p:nvPr/>
        </p:nvSpPr>
        <p:spPr>
          <a:xfrm rot="10800000">
            <a:off x="0" y="6381327"/>
            <a:ext cx="9144000" cy="476695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5" name="Pravokutnik 14"/>
          <p:cNvSpPr/>
          <p:nvPr/>
        </p:nvSpPr>
        <p:spPr>
          <a:xfrm>
            <a:off x="0" y="-24"/>
            <a:ext cx="9144000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Dijagram toka: Dokument 8"/>
          <p:cNvSpPr/>
          <p:nvPr/>
        </p:nvSpPr>
        <p:spPr>
          <a:xfrm>
            <a:off x="-32" y="71414"/>
            <a:ext cx="9144000" cy="909314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650127" y="135162"/>
            <a:ext cx="386369" cy="48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C:\Documents and Settings\bribic\Desktop\logo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1406" y="173811"/>
            <a:ext cx="1248269" cy="54054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Pravokutnik 15"/>
          <p:cNvSpPr/>
          <p:nvPr/>
        </p:nvSpPr>
        <p:spPr>
          <a:xfrm>
            <a:off x="-32" y="6786586"/>
            <a:ext cx="9144000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ekstniOkvir 11"/>
          <p:cNvSpPr txBox="1"/>
          <p:nvPr/>
        </p:nvSpPr>
        <p:spPr>
          <a:xfrm>
            <a:off x="1907704" y="6464369"/>
            <a:ext cx="590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XI. MEĐUNARODNI SIMPOZIJ GOSPODARENJE OTPADOM ZAGREB 2010</a:t>
            </a:r>
            <a:r>
              <a:rPr lang="hr-HR" sz="12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. </a:t>
            </a:r>
          </a:p>
        </p:txBody>
      </p:sp>
      <p:graphicFrame>
        <p:nvGraphicFramePr>
          <p:cNvPr id="11" name="Tablica 10"/>
          <p:cNvGraphicFramePr>
            <a:graphicFrameLocks noGrp="1"/>
          </p:cNvGraphicFramePr>
          <p:nvPr/>
        </p:nvGraphicFramePr>
        <p:xfrm>
          <a:off x="5220071" y="3500438"/>
          <a:ext cx="3744415" cy="246888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252659"/>
                <a:gridCol w="1491756"/>
              </a:tblGrid>
              <a:tr h="2480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b="1" i="1" dirty="0"/>
                        <a:t>Kemijski sastav</a:t>
                      </a:r>
                      <a:endParaRPr lang="hr-HR" sz="11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b="1" i="1" dirty="0"/>
                        <a:t>Koncentracija (vol %)</a:t>
                      </a:r>
                      <a:endParaRPr lang="hr-HR" sz="11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80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/>
                        <a:t>Metan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/>
                        <a:t>50-75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80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 smtClean="0">
                          <a:solidFill>
                            <a:schemeClr val="tx1"/>
                          </a:solidFill>
                        </a:rPr>
                        <a:t>Ugljikov </a:t>
                      </a:r>
                      <a:r>
                        <a:rPr lang="hr-HR" sz="1200" b="0" dirty="0">
                          <a:solidFill>
                            <a:schemeClr val="tx1"/>
                          </a:solidFill>
                        </a:rPr>
                        <a:t>dioksid</a:t>
                      </a:r>
                      <a:endParaRPr lang="hr-HR" sz="11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/>
                        <a:t>25-45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80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/>
                        <a:t>Vodena para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/>
                        <a:t>2-7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80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/>
                        <a:t>Kisik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/>
                        <a:t>&lt; 2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80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/>
                        <a:t>Dušik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/>
                        <a:t>&lt; 2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80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/>
                        <a:t>Vodikov sulfid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/>
                        <a:t>&lt; 2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80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/>
                        <a:t>Amonijak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/>
                        <a:t>&lt; 1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80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/>
                        <a:t>Vodik</a:t>
                      </a:r>
                      <a:endParaRPr lang="hr-H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/>
                        <a:t>&lt; 1</a:t>
                      </a:r>
                      <a:endParaRPr lang="hr-H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7" name="Title 1"/>
          <p:cNvSpPr txBox="1">
            <a:spLocks/>
          </p:cNvSpPr>
          <p:nvPr/>
        </p:nvSpPr>
        <p:spPr>
          <a:xfrm>
            <a:off x="107504" y="836712"/>
            <a:ext cx="4608512" cy="6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4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Količine i značajke bioplina</a:t>
            </a: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8" name="Ravni poveznik 17"/>
          <p:cNvCxnSpPr/>
          <p:nvPr/>
        </p:nvCxnSpPr>
        <p:spPr>
          <a:xfrm>
            <a:off x="179512" y="1412776"/>
            <a:ext cx="882104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kstniOkvir 18"/>
          <p:cNvSpPr txBox="1"/>
          <p:nvPr/>
        </p:nvSpPr>
        <p:spPr>
          <a:xfrm>
            <a:off x="6055222" y="6032321"/>
            <a:ext cx="24052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i="1" dirty="0" smtClean="0"/>
              <a:t>Tablica 3. Prosječan sastav bioplina</a:t>
            </a:r>
            <a:endParaRPr lang="hr-HR" sz="1200" dirty="0"/>
          </a:p>
        </p:txBody>
      </p:sp>
      <p:graphicFrame>
        <p:nvGraphicFramePr>
          <p:cNvPr id="20" name="Dijagram 19"/>
          <p:cNvGraphicFramePr/>
          <p:nvPr/>
        </p:nvGraphicFramePr>
        <p:xfrm>
          <a:off x="-396552" y="1484784"/>
          <a:ext cx="5832648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6136" y="2204864"/>
            <a:ext cx="1140158" cy="114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0" cstate="print"/>
          <a:srcRect l="37829"/>
          <a:stretch>
            <a:fillRect/>
          </a:stretch>
        </p:blipFill>
        <p:spPr bwMode="auto">
          <a:xfrm>
            <a:off x="7335549" y="1556792"/>
            <a:ext cx="1700947" cy="1781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15616" y="5013176"/>
            <a:ext cx="2453655" cy="1276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kstniOkvir 9"/>
          <p:cNvSpPr txBox="1"/>
          <p:nvPr/>
        </p:nvSpPr>
        <p:spPr>
          <a:xfrm>
            <a:off x="8352514" y="571480"/>
            <a:ext cx="7915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cistoca.hr</a:t>
            </a:r>
            <a:endParaRPr lang="hr-HR" sz="1050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5904656" cy="4540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ijagram toka: Dokument 5"/>
          <p:cNvSpPr/>
          <p:nvPr/>
        </p:nvSpPr>
        <p:spPr>
          <a:xfrm rot="10800000">
            <a:off x="0" y="6381327"/>
            <a:ext cx="9144000" cy="476695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5" name="Pravokutnik 14"/>
          <p:cNvSpPr/>
          <p:nvPr/>
        </p:nvSpPr>
        <p:spPr>
          <a:xfrm>
            <a:off x="0" y="-24"/>
            <a:ext cx="9144000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Dijagram toka: Dokument 8"/>
          <p:cNvSpPr/>
          <p:nvPr/>
        </p:nvSpPr>
        <p:spPr>
          <a:xfrm>
            <a:off x="-32" y="71414"/>
            <a:ext cx="9144000" cy="909314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650127" y="135162"/>
            <a:ext cx="386369" cy="48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C:\Documents and Settings\bribic\Desktop\logo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1406" y="173811"/>
            <a:ext cx="1248269" cy="54054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Pravokutnik 15"/>
          <p:cNvSpPr/>
          <p:nvPr/>
        </p:nvSpPr>
        <p:spPr>
          <a:xfrm>
            <a:off x="-32" y="6786586"/>
            <a:ext cx="9144000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ekstniOkvir 11"/>
          <p:cNvSpPr txBox="1"/>
          <p:nvPr/>
        </p:nvSpPr>
        <p:spPr>
          <a:xfrm>
            <a:off x="1907704" y="6464369"/>
            <a:ext cx="590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XI. MEĐUNARODNI SIMPOZIJ GOSPODARENJE OTPADOM ZAGREB 2010</a:t>
            </a:r>
            <a:r>
              <a:rPr lang="hr-HR" sz="12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. </a:t>
            </a:r>
          </a:p>
        </p:txBody>
      </p:sp>
      <p:graphicFrame>
        <p:nvGraphicFramePr>
          <p:cNvPr id="11" name="Tablica 10"/>
          <p:cNvGraphicFramePr>
            <a:graphicFrameLocks noGrp="1"/>
          </p:cNvGraphicFramePr>
          <p:nvPr/>
        </p:nvGraphicFramePr>
        <p:xfrm>
          <a:off x="5148064" y="4221088"/>
          <a:ext cx="3816424" cy="192024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059152"/>
                <a:gridCol w="1757272"/>
              </a:tblGrid>
              <a:tr h="2520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hr-HR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 i="1" dirty="0"/>
                        <a:t>Cijena, €</a:t>
                      </a:r>
                      <a:endParaRPr lang="hr-HR" sz="11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20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/>
                        <a:t>Predtretman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/>
                        <a:t>1 500 000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20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/>
                        <a:t>Anaerobni fermentacijski sustav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/>
                        <a:t>3 000 000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20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/>
                        <a:t>Kogeneracija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/>
                        <a:t>500 000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20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/>
                        <a:t>Sustav pročišćavanja bioplina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/>
                        <a:t>1 000 000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20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 dirty="0" smtClean="0"/>
                        <a:t>UKUPNO</a:t>
                      </a:r>
                      <a:endParaRPr lang="hr-HR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 dirty="0"/>
                        <a:t>6 000 </a:t>
                      </a:r>
                      <a:r>
                        <a:rPr lang="hr-HR" sz="1200" b="1" dirty="0" err="1"/>
                        <a:t>000</a:t>
                      </a:r>
                      <a:endParaRPr lang="hr-HR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7" name="TekstniOkvir 16"/>
          <p:cNvSpPr txBox="1"/>
          <p:nvPr/>
        </p:nvSpPr>
        <p:spPr>
          <a:xfrm>
            <a:off x="5127153" y="6093296"/>
            <a:ext cx="3693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i="1" dirty="0" smtClean="0"/>
              <a:t>Tablica 4. Procijenjena vrijednost </a:t>
            </a:r>
            <a:r>
              <a:rPr lang="hr-HR" sz="1200" i="1" dirty="0" err="1" smtClean="0"/>
              <a:t>bioplinskog</a:t>
            </a:r>
            <a:r>
              <a:rPr lang="hr-HR" sz="1200" i="1" dirty="0" smtClean="0"/>
              <a:t> postrojenja</a:t>
            </a:r>
            <a:endParaRPr lang="hr-HR" sz="1200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07504" y="836712"/>
            <a:ext cx="4608512" cy="6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4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Investicija</a:t>
            </a: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1" name="Ravni poveznik 20"/>
          <p:cNvCxnSpPr/>
          <p:nvPr/>
        </p:nvCxnSpPr>
        <p:spPr>
          <a:xfrm>
            <a:off x="179512" y="1412776"/>
            <a:ext cx="882104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kstniOkvir 9"/>
          <p:cNvSpPr txBox="1"/>
          <p:nvPr/>
        </p:nvSpPr>
        <p:spPr>
          <a:xfrm>
            <a:off x="8352514" y="571480"/>
            <a:ext cx="7915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cistoca.hr</a:t>
            </a:r>
            <a:endParaRPr lang="hr-HR" sz="1050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jagram toka: Dokument 5"/>
          <p:cNvSpPr/>
          <p:nvPr/>
        </p:nvSpPr>
        <p:spPr>
          <a:xfrm rot="10800000">
            <a:off x="0" y="6381327"/>
            <a:ext cx="9144000" cy="476695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5" name="Pravokutnik 14"/>
          <p:cNvSpPr/>
          <p:nvPr/>
        </p:nvSpPr>
        <p:spPr>
          <a:xfrm>
            <a:off x="0" y="-24"/>
            <a:ext cx="9144000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Dijagram toka: Dokument 8"/>
          <p:cNvSpPr/>
          <p:nvPr/>
        </p:nvSpPr>
        <p:spPr>
          <a:xfrm>
            <a:off x="-32" y="71414"/>
            <a:ext cx="9144000" cy="909314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650127" y="135162"/>
            <a:ext cx="386369" cy="48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C:\Documents and Settings\bribic\Desktop\logo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1406" y="173811"/>
            <a:ext cx="1248269" cy="54054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Pravokutnik 15"/>
          <p:cNvSpPr/>
          <p:nvPr/>
        </p:nvSpPr>
        <p:spPr>
          <a:xfrm>
            <a:off x="-32" y="6786586"/>
            <a:ext cx="9144000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ekstniOkvir 11"/>
          <p:cNvSpPr txBox="1"/>
          <p:nvPr/>
        </p:nvSpPr>
        <p:spPr>
          <a:xfrm>
            <a:off x="1907704" y="6464369"/>
            <a:ext cx="590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XI. MEĐUNARODNI SIMPOZIJ GOSPODARENJE OTPADOM ZAGREB 2010</a:t>
            </a:r>
            <a:r>
              <a:rPr lang="hr-HR" sz="12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. 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8352514" y="571480"/>
            <a:ext cx="7915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cistoca.hr</a:t>
            </a:r>
            <a:endParaRPr lang="hr-HR" sz="1050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34" charset="0"/>
            </a:endParaRPr>
          </a:p>
        </p:txBody>
      </p:sp>
      <p:graphicFrame>
        <p:nvGraphicFramePr>
          <p:cNvPr id="11" name="Tablica 10"/>
          <p:cNvGraphicFramePr>
            <a:graphicFrameLocks noGrp="1"/>
          </p:cNvGraphicFramePr>
          <p:nvPr/>
        </p:nvGraphicFramePr>
        <p:xfrm>
          <a:off x="1331640" y="1700808"/>
          <a:ext cx="6984775" cy="232156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062187"/>
                <a:gridCol w="1210798"/>
                <a:gridCol w="1274937"/>
                <a:gridCol w="1109116"/>
                <a:gridCol w="1108335"/>
                <a:gridCol w="1219402"/>
              </a:tblGrid>
              <a:tr h="5105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 i="1" dirty="0"/>
                        <a:t>Vrsta</a:t>
                      </a:r>
                      <a:endParaRPr lang="hr-HR" sz="11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 i="1" dirty="0"/>
                        <a:t>Količine</a:t>
                      </a:r>
                      <a:endParaRPr lang="hr-HR" sz="11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 i="1"/>
                        <a:t>Jedinična cijena</a:t>
                      </a:r>
                      <a:endParaRPr lang="hr-HR" sz="1100" b="1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 i="1"/>
                        <a:t>Kogeneracija / €</a:t>
                      </a:r>
                      <a:endParaRPr lang="hr-HR" sz="1100" b="1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 i="1" dirty="0"/>
                        <a:t>Bioplin (CNG)/ €</a:t>
                      </a:r>
                      <a:endParaRPr lang="hr-HR" sz="11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 i="1" dirty="0"/>
                        <a:t>Plinska mreža/€</a:t>
                      </a:r>
                      <a:endParaRPr lang="hr-HR" sz="11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05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/>
                        <a:t>Električna energija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/>
                        <a:t>4 670 160 kWh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/>
                        <a:t>0,16€/kW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/>
                        <a:t>747 225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/>
                        <a:t>-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/>
                        <a:t>-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05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/>
                        <a:t>Toplinska energija</a:t>
                      </a:r>
                      <a:endParaRPr lang="hr-H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/>
                        <a:t>2 766 390 kWh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/>
                        <a:t>0,02 €/kW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/>
                        <a:t>55 327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/>
                        <a:t>-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/>
                        <a:t>-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86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/>
                        <a:t>Biometan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/>
                        <a:t>1 200 000 m</a:t>
                      </a:r>
                      <a:r>
                        <a:rPr lang="hr-HR" sz="1200" baseline="30000" dirty="0"/>
                        <a:t>3</a:t>
                      </a:r>
                      <a:endParaRPr lang="hr-HR" sz="1100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/>
                        <a:t>860 400 kg</a:t>
                      </a:r>
                      <a:endParaRPr lang="hr-H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/>
                        <a:t>0,46€/m</a:t>
                      </a:r>
                      <a:r>
                        <a:rPr lang="hr-HR" sz="1200" baseline="30000"/>
                        <a:t>3</a:t>
                      </a:r>
                      <a:endParaRPr lang="hr-HR" sz="110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/>
                        <a:t>0,72€/kg (CNG)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/>
                        <a:t>-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/>
                        <a:t>619 488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/>
                        <a:t>552 000</a:t>
                      </a:r>
                      <a:endParaRPr lang="hr-H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7" name="Tablica 16"/>
          <p:cNvGraphicFramePr>
            <a:graphicFrameLocks noGrp="1"/>
          </p:cNvGraphicFramePr>
          <p:nvPr/>
        </p:nvGraphicFramePr>
        <p:xfrm>
          <a:off x="2123728" y="4437112"/>
          <a:ext cx="5472608" cy="14986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371926"/>
                <a:gridCol w="2100682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 i="1" dirty="0"/>
                        <a:t>Vrsta</a:t>
                      </a:r>
                      <a:endParaRPr lang="hr-HR" sz="11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 i="1" dirty="0"/>
                        <a:t>Količine</a:t>
                      </a:r>
                      <a:endParaRPr lang="hr-HR" sz="11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/>
                        <a:t>Električna energija</a:t>
                      </a:r>
                      <a:endParaRPr lang="hr-H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/>
                        <a:t>16 340 MWh</a:t>
                      </a:r>
                      <a:endParaRPr lang="hr-H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/>
                        <a:t>Toplinska energija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/>
                        <a:t>9 700 MWh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27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 err="1"/>
                        <a:t>Biometan</a:t>
                      </a:r>
                      <a:endParaRPr lang="hr-H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/>
                        <a:t>4 200 000 m</a:t>
                      </a:r>
                      <a:r>
                        <a:rPr lang="hr-HR" sz="1200" baseline="30000" dirty="0"/>
                        <a:t>3</a:t>
                      </a:r>
                      <a:endParaRPr lang="hr-HR" sz="1100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/>
                        <a:t>(3 011  tona)</a:t>
                      </a:r>
                      <a:endParaRPr lang="hr-H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8" name="TekstniOkvir 17"/>
          <p:cNvSpPr txBox="1"/>
          <p:nvPr/>
        </p:nvSpPr>
        <p:spPr>
          <a:xfrm>
            <a:off x="2501604" y="4005064"/>
            <a:ext cx="4806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i="1" dirty="0" smtClean="0"/>
              <a:t>Tablica 5. Osnovna ekonomska analiza </a:t>
            </a:r>
            <a:r>
              <a:rPr lang="hr-HR" sz="1200" i="1" dirty="0" err="1" smtClean="0"/>
              <a:t>bioplinskog</a:t>
            </a:r>
            <a:r>
              <a:rPr lang="hr-HR" sz="1200" i="1" dirty="0" smtClean="0"/>
              <a:t> postrojenja (20 000 t/g)</a:t>
            </a:r>
            <a:endParaRPr lang="hr-HR" sz="1200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07504" y="836712"/>
            <a:ext cx="4608512" cy="6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4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Bilanca energije</a:t>
            </a: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0" name="Ravni poveznik 19"/>
          <p:cNvCxnSpPr/>
          <p:nvPr/>
        </p:nvCxnSpPr>
        <p:spPr>
          <a:xfrm>
            <a:off x="179512" y="1412776"/>
            <a:ext cx="882104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kstniOkvir 20"/>
          <p:cNvSpPr txBox="1"/>
          <p:nvPr/>
        </p:nvSpPr>
        <p:spPr>
          <a:xfrm>
            <a:off x="2555776" y="6021288"/>
            <a:ext cx="44606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i="1" dirty="0" smtClean="0"/>
              <a:t>Tablica 6. Potencijal proizvodnje </a:t>
            </a:r>
            <a:r>
              <a:rPr lang="hr-HR" sz="1200" i="1" dirty="0" err="1" smtClean="0"/>
              <a:t>bioplinskog</a:t>
            </a:r>
            <a:r>
              <a:rPr lang="hr-HR" sz="1200" i="1" dirty="0" smtClean="0"/>
              <a:t> postrojenja ( 70 000 t/g)</a:t>
            </a:r>
            <a:endParaRPr lang="hr-H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jagram toka: Dokument 5"/>
          <p:cNvSpPr/>
          <p:nvPr/>
        </p:nvSpPr>
        <p:spPr>
          <a:xfrm rot="10800000">
            <a:off x="0" y="6381327"/>
            <a:ext cx="9144000" cy="476695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5" name="Pravokutnik 14"/>
          <p:cNvSpPr/>
          <p:nvPr/>
        </p:nvSpPr>
        <p:spPr>
          <a:xfrm>
            <a:off x="0" y="-24"/>
            <a:ext cx="9144000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Dijagram toka: Dokument 8"/>
          <p:cNvSpPr/>
          <p:nvPr/>
        </p:nvSpPr>
        <p:spPr>
          <a:xfrm>
            <a:off x="-32" y="71414"/>
            <a:ext cx="9144000" cy="909314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650127" y="135162"/>
            <a:ext cx="386369" cy="48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C:\Documents and Settings\bribic\Desktop\logo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1406" y="173811"/>
            <a:ext cx="1248269" cy="54054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Pravokutnik 15"/>
          <p:cNvSpPr/>
          <p:nvPr/>
        </p:nvSpPr>
        <p:spPr>
          <a:xfrm>
            <a:off x="-32" y="6786586"/>
            <a:ext cx="9144000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ekstniOkvir 11"/>
          <p:cNvSpPr txBox="1"/>
          <p:nvPr/>
        </p:nvSpPr>
        <p:spPr>
          <a:xfrm>
            <a:off x="1907704" y="6464369"/>
            <a:ext cx="590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XI. MEĐUNARODNI SIMPOZIJ GOSPODARENJE OTPADOM ZAGREB 2010</a:t>
            </a:r>
            <a:r>
              <a:rPr lang="hr-HR" sz="12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.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7504" y="914990"/>
            <a:ext cx="6929486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Bioplinsko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postrojenje </a:t>
            </a: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4" name="Ravni poveznik 13"/>
          <p:cNvCxnSpPr/>
          <p:nvPr/>
        </p:nvCxnSpPr>
        <p:spPr>
          <a:xfrm>
            <a:off x="179512" y="1556792"/>
            <a:ext cx="882104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Picture 3" descr="C:\Documents and Settings\bribic\Desktop\bioplin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7353" y="1628800"/>
            <a:ext cx="5547135" cy="41624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5" descr="C:\Documents and Settings\bribic\Desktop\bioplin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1556792"/>
            <a:ext cx="2268733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221088"/>
            <a:ext cx="3181350" cy="2024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kstniOkvir 9"/>
          <p:cNvSpPr txBox="1"/>
          <p:nvPr/>
        </p:nvSpPr>
        <p:spPr>
          <a:xfrm>
            <a:off x="8352514" y="571480"/>
            <a:ext cx="7915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cistoca.hr</a:t>
            </a:r>
            <a:endParaRPr lang="hr-HR" sz="1050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jagram toka: Dokument 5"/>
          <p:cNvSpPr/>
          <p:nvPr/>
        </p:nvSpPr>
        <p:spPr>
          <a:xfrm rot="10800000">
            <a:off x="0" y="6381327"/>
            <a:ext cx="9144000" cy="476695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5" name="Pravokutnik 14"/>
          <p:cNvSpPr/>
          <p:nvPr/>
        </p:nvSpPr>
        <p:spPr>
          <a:xfrm>
            <a:off x="0" y="-24"/>
            <a:ext cx="9144000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Dijagram toka: Dokument 8"/>
          <p:cNvSpPr/>
          <p:nvPr/>
        </p:nvSpPr>
        <p:spPr>
          <a:xfrm>
            <a:off x="-32" y="71414"/>
            <a:ext cx="9144000" cy="909314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650127" y="135162"/>
            <a:ext cx="386369" cy="48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C:\Documents and Settings\bribic\Desktop\logo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1406" y="173811"/>
            <a:ext cx="1248269" cy="54054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Pravokutnik 15"/>
          <p:cNvSpPr/>
          <p:nvPr/>
        </p:nvSpPr>
        <p:spPr>
          <a:xfrm>
            <a:off x="-32" y="6786586"/>
            <a:ext cx="9144000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ekstniOkvir 11"/>
          <p:cNvSpPr txBox="1"/>
          <p:nvPr/>
        </p:nvSpPr>
        <p:spPr>
          <a:xfrm>
            <a:off x="1907704" y="6464369"/>
            <a:ext cx="590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XI. MEĐUNARODNI SIMPOZIJ GOSPODARENJE OTPADOM ZAGREB 2010</a:t>
            </a:r>
            <a:r>
              <a:rPr lang="hr-HR" sz="12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. 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7504" y="836712"/>
            <a:ext cx="4608512" cy="6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4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Zaključak</a:t>
            </a: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8" name="Ravni poveznik 17"/>
          <p:cNvCxnSpPr/>
          <p:nvPr/>
        </p:nvCxnSpPr>
        <p:spPr>
          <a:xfrm>
            <a:off x="179512" y="1412776"/>
            <a:ext cx="882104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Pravokutnik s kutom zaobljenim s iste strane 18"/>
          <p:cNvSpPr/>
          <p:nvPr/>
        </p:nvSpPr>
        <p:spPr>
          <a:xfrm rot="5400000">
            <a:off x="2646039" y="-1017242"/>
            <a:ext cx="3600400" cy="8892483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hr-HR" dirty="0"/>
          </a:p>
        </p:txBody>
      </p:sp>
      <p:sp>
        <p:nvSpPr>
          <p:cNvPr id="22" name="Pravokutnik s kutom zaobljenim s iste strane 21"/>
          <p:cNvSpPr/>
          <p:nvPr/>
        </p:nvSpPr>
        <p:spPr>
          <a:xfrm rot="5400000">
            <a:off x="3762162" y="-1845335"/>
            <a:ext cx="1296146" cy="8820475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hr-HR" dirty="0"/>
          </a:p>
        </p:txBody>
      </p:sp>
      <p:sp>
        <p:nvSpPr>
          <p:cNvPr id="23" name="Pravokutnik s kutom zaobljenim s iste strane 22"/>
          <p:cNvSpPr/>
          <p:nvPr/>
        </p:nvSpPr>
        <p:spPr>
          <a:xfrm rot="5400000">
            <a:off x="3649957" y="-220960"/>
            <a:ext cx="1520554" cy="8820475"/>
          </a:xfrm>
          <a:prstGeom prst="round2Same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hr-HR" dirty="0"/>
          </a:p>
        </p:txBody>
      </p:sp>
      <p:sp>
        <p:nvSpPr>
          <p:cNvPr id="20" name="TekstniOkvir 19"/>
          <p:cNvSpPr txBox="1"/>
          <p:nvPr/>
        </p:nvSpPr>
        <p:spPr>
          <a:xfrm>
            <a:off x="0" y="1844820"/>
            <a:ext cx="9144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1600" dirty="0" smtClean="0"/>
          </a:p>
          <a:p>
            <a:r>
              <a:rPr lang="hr-HR" sz="1600" i="1" dirty="0" smtClean="0"/>
              <a:t>Sustav odvojenog skupljanja </a:t>
            </a:r>
            <a:r>
              <a:rPr lang="hr-HR" sz="1600" i="1" dirty="0" err="1" smtClean="0"/>
              <a:t>biootpada</a:t>
            </a:r>
            <a:endParaRPr lang="hr-HR" sz="1600" i="1" dirty="0" smtClean="0"/>
          </a:p>
          <a:p>
            <a:r>
              <a:rPr lang="hr-HR" sz="1600" i="1" dirty="0" smtClean="0"/>
              <a:t>				</a:t>
            </a:r>
            <a:r>
              <a:rPr lang="hr-HR" sz="1600" dirty="0" smtClean="0"/>
              <a:t>- zaštita okoliša</a:t>
            </a:r>
          </a:p>
          <a:p>
            <a:r>
              <a:rPr lang="hr-HR" sz="1600" dirty="0" smtClean="0"/>
              <a:t>				- smanjenje količine otpada na odlagalištu</a:t>
            </a:r>
          </a:p>
          <a:p>
            <a:r>
              <a:rPr lang="hr-HR" sz="1600" dirty="0" smtClean="0"/>
              <a:t>				- iskorištavanje korisnih svojstava otpada</a:t>
            </a:r>
          </a:p>
          <a:p>
            <a:endParaRPr lang="hr-HR" sz="1600" dirty="0" smtClean="0"/>
          </a:p>
          <a:p>
            <a:r>
              <a:rPr lang="hr-HR" sz="1600" dirty="0" smtClean="0"/>
              <a:t> </a:t>
            </a:r>
            <a:endParaRPr lang="hr-HR" sz="1600" i="1" dirty="0" smtClean="0"/>
          </a:p>
          <a:p>
            <a:r>
              <a:rPr lang="hr-HR" sz="1600" i="1" dirty="0" smtClean="0"/>
              <a:t>Proizvodnja bioplina iz </a:t>
            </a:r>
            <a:r>
              <a:rPr lang="hr-HR" sz="1600" i="1" dirty="0" err="1" smtClean="0"/>
              <a:t>biootpada</a:t>
            </a:r>
            <a:endParaRPr lang="hr-HR" sz="1600" i="1" dirty="0" smtClean="0"/>
          </a:p>
          <a:p>
            <a:r>
              <a:rPr lang="hr-HR" sz="1600" dirty="0" smtClean="0"/>
              <a:t>				- proizvodnja energije iz obnovljivih izvora</a:t>
            </a:r>
          </a:p>
          <a:p>
            <a:r>
              <a:rPr lang="hr-HR" sz="1600" dirty="0" smtClean="0"/>
              <a:t>				- zamjena fosilnih izvora energije</a:t>
            </a:r>
          </a:p>
          <a:p>
            <a:r>
              <a:rPr lang="hr-HR" sz="1600" dirty="0" smtClean="0"/>
              <a:t>				- smanjenje emisije stakleničkih plinova</a:t>
            </a:r>
          </a:p>
          <a:p>
            <a:r>
              <a:rPr lang="hr-HR" sz="1600" dirty="0" smtClean="0"/>
              <a:t>				- proizvodnja biognojiva</a:t>
            </a:r>
            <a:endParaRPr lang="hr-HR" sz="1600" dirty="0" smtClean="0">
              <a:solidFill>
                <a:srgbClr val="FF0000"/>
              </a:solidFill>
            </a:endParaRPr>
          </a:p>
          <a:p>
            <a:pPr lvl="1"/>
            <a:endParaRPr lang="hr-HR" sz="1600" dirty="0" smtClean="0"/>
          </a:p>
        </p:txBody>
      </p:sp>
      <p:sp>
        <p:nvSpPr>
          <p:cNvPr id="21" name="TekstniOkvir 9"/>
          <p:cNvSpPr txBox="1"/>
          <p:nvPr/>
        </p:nvSpPr>
        <p:spPr>
          <a:xfrm>
            <a:off x="8352514" y="571480"/>
            <a:ext cx="7915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cistoca.hr</a:t>
            </a:r>
            <a:endParaRPr lang="hr-HR" sz="1050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jagram toka: Dokument 5"/>
          <p:cNvSpPr/>
          <p:nvPr/>
        </p:nvSpPr>
        <p:spPr>
          <a:xfrm rot="10800000">
            <a:off x="0" y="6381327"/>
            <a:ext cx="9144000" cy="476695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5" name="Pravokutnik 14"/>
          <p:cNvSpPr/>
          <p:nvPr/>
        </p:nvSpPr>
        <p:spPr>
          <a:xfrm>
            <a:off x="0" y="-24"/>
            <a:ext cx="9144000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Dijagram toka: Dokument 8"/>
          <p:cNvSpPr/>
          <p:nvPr/>
        </p:nvSpPr>
        <p:spPr>
          <a:xfrm>
            <a:off x="-32" y="71414"/>
            <a:ext cx="9144000" cy="909314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650127" y="135162"/>
            <a:ext cx="386369" cy="48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C:\Documents and Settings\bribic\Desktop\logo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1406" y="173811"/>
            <a:ext cx="1248269" cy="54054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Pravokutnik 15"/>
          <p:cNvSpPr/>
          <p:nvPr/>
        </p:nvSpPr>
        <p:spPr>
          <a:xfrm>
            <a:off x="-32" y="6786586"/>
            <a:ext cx="9144000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ekstniOkvir 11"/>
          <p:cNvSpPr txBox="1"/>
          <p:nvPr/>
        </p:nvSpPr>
        <p:spPr>
          <a:xfrm>
            <a:off x="1907704" y="6464369"/>
            <a:ext cx="590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XI. MEĐUNARODNI SIMPOZIJ GOSPODARENJE OTPADOM ZAGREB 2010</a:t>
            </a:r>
            <a:r>
              <a:rPr lang="hr-HR" sz="12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. 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7504" y="836712"/>
            <a:ext cx="4608512" cy="6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4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Zaključak</a:t>
            </a: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8" name="Ravni poveznik 17"/>
          <p:cNvCxnSpPr/>
          <p:nvPr/>
        </p:nvCxnSpPr>
        <p:spPr>
          <a:xfrm>
            <a:off x="179512" y="1412776"/>
            <a:ext cx="882104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1511710"/>
            <a:ext cx="6336704" cy="465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2780928"/>
            <a:ext cx="525102" cy="60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kstniOkvir 9"/>
          <p:cNvSpPr txBox="1"/>
          <p:nvPr/>
        </p:nvSpPr>
        <p:spPr>
          <a:xfrm>
            <a:off x="8352514" y="571480"/>
            <a:ext cx="7915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cistoca.hr</a:t>
            </a:r>
            <a:endParaRPr lang="hr-HR" sz="1050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jagram toka: Dokument 5"/>
          <p:cNvSpPr/>
          <p:nvPr/>
        </p:nvSpPr>
        <p:spPr>
          <a:xfrm rot="10800000">
            <a:off x="0" y="6381327"/>
            <a:ext cx="9144000" cy="476695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5" name="Pravokutnik 14"/>
          <p:cNvSpPr/>
          <p:nvPr/>
        </p:nvSpPr>
        <p:spPr>
          <a:xfrm>
            <a:off x="0" y="-24"/>
            <a:ext cx="9144000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Dijagram toka: Dokument 8"/>
          <p:cNvSpPr/>
          <p:nvPr/>
        </p:nvSpPr>
        <p:spPr>
          <a:xfrm>
            <a:off x="-32" y="71414"/>
            <a:ext cx="9144000" cy="909314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650127" y="135162"/>
            <a:ext cx="386369" cy="48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C:\Documents and Settings\bribic\Desktop\logo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1406" y="173811"/>
            <a:ext cx="1248269" cy="54054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Pravokutnik 15"/>
          <p:cNvSpPr/>
          <p:nvPr/>
        </p:nvSpPr>
        <p:spPr>
          <a:xfrm>
            <a:off x="-32" y="6786586"/>
            <a:ext cx="9144000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ekstniOkvir 11"/>
          <p:cNvSpPr txBox="1"/>
          <p:nvPr/>
        </p:nvSpPr>
        <p:spPr>
          <a:xfrm>
            <a:off x="1907704" y="6464369"/>
            <a:ext cx="590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XI. MEĐUNARODNI SIMPOZIJ GOSPODARENJE OTPADOM ZAGREB 2010</a:t>
            </a:r>
            <a:r>
              <a:rPr lang="hr-HR" sz="12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. </a:t>
            </a:r>
          </a:p>
        </p:txBody>
      </p:sp>
      <p:cxnSp>
        <p:nvCxnSpPr>
          <p:cNvPr id="13" name="Ravni poveznik 12"/>
          <p:cNvCxnSpPr/>
          <p:nvPr/>
        </p:nvCxnSpPr>
        <p:spPr>
          <a:xfrm>
            <a:off x="285752" y="2500306"/>
            <a:ext cx="864396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2786050" y="1571612"/>
            <a:ext cx="3643338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na pažnji !</a:t>
            </a:r>
            <a:endParaRPr kumimoji="0" lang="hr-H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" name="Picture 4" descr="C:\Documents and Settings\bribic\Desktop\logo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143240" y="3071810"/>
            <a:ext cx="2786082" cy="120647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2357422" y="4090182"/>
            <a:ext cx="4429156" cy="1643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Radnička cesta 82</a:t>
            </a:r>
          </a:p>
          <a:p>
            <a:pPr lvl="0" algn="ctr">
              <a:spcBef>
                <a:spcPct val="0"/>
              </a:spcBef>
            </a:pPr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Zagreb</a:t>
            </a:r>
          </a:p>
          <a:p>
            <a:pPr lvl="0" algn="ctr">
              <a:spcBef>
                <a:spcPct val="0"/>
              </a:spcBef>
            </a:pPr>
            <a:endParaRPr lang="hr-H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spcBef>
                <a:spcPct val="0"/>
              </a:spcBef>
            </a:pPr>
            <a:r>
              <a:rPr lang="hr-HR" i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bio</a:t>
            </a:r>
            <a:r>
              <a:rPr kumimoji="0" lang="hr-HR" b="0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@</a:t>
            </a:r>
            <a:r>
              <a:rPr kumimoji="0" lang="hr-HR" b="0" i="1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cistoca.hr</a:t>
            </a:r>
            <a:endParaRPr kumimoji="0" lang="hr-HR" b="0" i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kstniOkvir 9"/>
          <p:cNvSpPr txBox="1"/>
          <p:nvPr/>
        </p:nvSpPr>
        <p:spPr>
          <a:xfrm>
            <a:off x="8352514" y="571480"/>
            <a:ext cx="7915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cistoca.hr</a:t>
            </a:r>
            <a:endParaRPr lang="hr-HR" sz="1050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jagram toka: Dokument 5"/>
          <p:cNvSpPr/>
          <p:nvPr/>
        </p:nvSpPr>
        <p:spPr>
          <a:xfrm rot="10800000">
            <a:off x="0" y="6381327"/>
            <a:ext cx="9144000" cy="476695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5" name="Pravokutnik 14"/>
          <p:cNvSpPr/>
          <p:nvPr/>
        </p:nvSpPr>
        <p:spPr>
          <a:xfrm>
            <a:off x="0" y="-24"/>
            <a:ext cx="9144000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Dijagram toka: Dokument 8"/>
          <p:cNvSpPr/>
          <p:nvPr/>
        </p:nvSpPr>
        <p:spPr>
          <a:xfrm>
            <a:off x="-32" y="71414"/>
            <a:ext cx="9144000" cy="909314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650127" y="135162"/>
            <a:ext cx="386369" cy="48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C:\Documents and Settings\bribic\Desktop\logo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1406" y="173811"/>
            <a:ext cx="1248269" cy="54054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Pravokutnik 15"/>
          <p:cNvSpPr/>
          <p:nvPr/>
        </p:nvSpPr>
        <p:spPr>
          <a:xfrm>
            <a:off x="-32" y="6786586"/>
            <a:ext cx="9144000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ekstniOkvir 11"/>
          <p:cNvSpPr txBox="1"/>
          <p:nvPr/>
        </p:nvSpPr>
        <p:spPr>
          <a:xfrm>
            <a:off x="1907704" y="6464369"/>
            <a:ext cx="590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XI. MEĐUNARODNI SIMPOZIJ GOSPODARENJE OTPADOM ZAGREB 2010</a:t>
            </a:r>
            <a:r>
              <a:rPr lang="hr-HR" sz="12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. </a:t>
            </a:r>
          </a:p>
        </p:txBody>
      </p:sp>
      <p:graphicFrame>
        <p:nvGraphicFramePr>
          <p:cNvPr id="21" name="Dijagram 20"/>
          <p:cNvGraphicFramePr/>
          <p:nvPr/>
        </p:nvGraphicFramePr>
        <p:xfrm>
          <a:off x="1403648" y="2163066"/>
          <a:ext cx="6143668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2" name="Title 1"/>
          <p:cNvSpPr txBox="1">
            <a:spLocks/>
          </p:cNvSpPr>
          <p:nvPr/>
        </p:nvSpPr>
        <p:spPr>
          <a:xfrm>
            <a:off x="107504" y="836712"/>
            <a:ext cx="4608512" cy="6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Sadržaj</a:t>
            </a: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3" name="Ravni poveznik 22"/>
          <p:cNvCxnSpPr/>
          <p:nvPr/>
        </p:nvCxnSpPr>
        <p:spPr>
          <a:xfrm>
            <a:off x="179512" y="1412776"/>
            <a:ext cx="882104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kstniOkvir 9"/>
          <p:cNvSpPr txBox="1"/>
          <p:nvPr/>
        </p:nvSpPr>
        <p:spPr>
          <a:xfrm>
            <a:off x="8352514" y="571480"/>
            <a:ext cx="7915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cistoca.hr</a:t>
            </a:r>
            <a:endParaRPr lang="hr-HR" sz="1050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48AE1054-024F-489E-A0C6-FEDCAE341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graphicEl>
                                              <a:dgm id="{48AE1054-024F-489E-A0C6-FEDCAE341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graphicEl>
                                              <a:dgm id="{48AE1054-024F-489E-A0C6-FEDCAE341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F2A03DDF-AF37-47AD-A919-9ECC6071FB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>
                                            <p:graphicEl>
                                              <a:dgm id="{F2A03DDF-AF37-47AD-A919-9ECC6071FB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>
                                            <p:graphicEl>
                                              <a:dgm id="{F2A03DDF-AF37-47AD-A919-9ECC6071FB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03B3F87C-4E44-4306-BF51-9388671BF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>
                                            <p:graphicEl>
                                              <a:dgm id="{03B3F87C-4E44-4306-BF51-9388671BF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>
                                            <p:graphicEl>
                                              <a:dgm id="{03B3F87C-4E44-4306-BF51-9388671BF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B8DC1C60-00B0-4A9E-A632-88173D00CB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graphicEl>
                                              <a:dgm id="{B8DC1C60-00B0-4A9E-A632-88173D00CB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graphicEl>
                                              <a:dgm id="{B8DC1C60-00B0-4A9E-A632-88173D00CB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44AA7662-8F1E-4E74-AC55-18C83E9535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>
                                            <p:graphicEl>
                                              <a:dgm id="{44AA7662-8F1E-4E74-AC55-18C83E9535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>
                                            <p:graphicEl>
                                              <a:dgm id="{44AA7662-8F1E-4E74-AC55-18C83E9535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D21F0E3B-E1E4-4486-9657-B44D2C7F3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>
                                            <p:graphicEl>
                                              <a:dgm id="{D21F0E3B-E1E4-4486-9657-B44D2C7F3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>
                                            <p:graphicEl>
                                              <a:dgm id="{D21F0E3B-E1E4-4486-9657-B44D2C7F3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6E27D4CD-D990-4ADA-80B1-C0D68A7232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graphicEl>
                                              <a:dgm id="{6E27D4CD-D990-4ADA-80B1-C0D68A7232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graphicEl>
                                              <a:dgm id="{6E27D4CD-D990-4ADA-80B1-C0D68A7232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2D99AABC-6872-4536-937A-0AB7301DB0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>
                                            <p:graphicEl>
                                              <a:dgm id="{2D99AABC-6872-4536-937A-0AB7301DB0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>
                                            <p:graphicEl>
                                              <a:dgm id="{2D99AABC-6872-4536-937A-0AB7301DB0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6B81F811-9B26-4A04-9D90-619B03509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graphicEl>
                                              <a:dgm id="{6B81F811-9B26-4A04-9D90-619B03509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graphicEl>
                                              <a:dgm id="{6B81F811-9B26-4A04-9D90-619B03509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Sub>
          <a:bldDgm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9407" y="1412776"/>
            <a:ext cx="5828937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Pravokutnik s kutom zaobljenim s iste strane 19"/>
          <p:cNvSpPr/>
          <p:nvPr/>
        </p:nvSpPr>
        <p:spPr>
          <a:xfrm rot="5400000">
            <a:off x="3834172" y="1467035"/>
            <a:ext cx="1080118" cy="8748464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hr-HR" dirty="0"/>
          </a:p>
        </p:txBody>
      </p:sp>
      <p:sp>
        <p:nvSpPr>
          <p:cNvPr id="6" name="Dijagram toka: Dokument 5"/>
          <p:cNvSpPr/>
          <p:nvPr/>
        </p:nvSpPr>
        <p:spPr>
          <a:xfrm rot="10800000">
            <a:off x="0" y="6381327"/>
            <a:ext cx="9144000" cy="476695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5" name="Pravokutnik 14"/>
          <p:cNvSpPr/>
          <p:nvPr/>
        </p:nvSpPr>
        <p:spPr>
          <a:xfrm>
            <a:off x="0" y="-24"/>
            <a:ext cx="9144000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Dijagram toka: Dokument 8"/>
          <p:cNvSpPr/>
          <p:nvPr/>
        </p:nvSpPr>
        <p:spPr>
          <a:xfrm>
            <a:off x="-32" y="71414"/>
            <a:ext cx="9144000" cy="909314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650127" y="135162"/>
            <a:ext cx="386369" cy="48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C:\Documents and Settings\bribic\Desktop\logo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1406" y="173811"/>
            <a:ext cx="1248269" cy="54054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Pravokutnik 15"/>
          <p:cNvSpPr/>
          <p:nvPr/>
        </p:nvSpPr>
        <p:spPr>
          <a:xfrm>
            <a:off x="-32" y="6786586"/>
            <a:ext cx="9144000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ekstniOkvir 11"/>
          <p:cNvSpPr txBox="1"/>
          <p:nvPr/>
        </p:nvSpPr>
        <p:spPr>
          <a:xfrm>
            <a:off x="1907704" y="6464369"/>
            <a:ext cx="590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XI. MEĐUNARODNI SIMPOZIJ GOSPODARENJE OTPADOM ZAGREB 2010</a:t>
            </a:r>
            <a:r>
              <a:rPr lang="hr-HR" sz="12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. 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07504" y="836712"/>
            <a:ext cx="4608512" cy="6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4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Uvod</a:t>
            </a: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9" name="Ravni poveznik 18"/>
          <p:cNvCxnSpPr/>
          <p:nvPr/>
        </p:nvCxnSpPr>
        <p:spPr>
          <a:xfrm>
            <a:off x="179512" y="1412776"/>
            <a:ext cx="882104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kstniOkvir 20"/>
          <p:cNvSpPr txBox="1"/>
          <p:nvPr/>
        </p:nvSpPr>
        <p:spPr>
          <a:xfrm>
            <a:off x="0" y="1713916"/>
            <a:ext cx="43521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000" dirty="0" smtClean="0"/>
          </a:p>
          <a:p>
            <a:endParaRPr lang="hr-HR" sz="2000" dirty="0" smtClean="0"/>
          </a:p>
          <a:p>
            <a:pPr lvl="2"/>
            <a:endParaRPr lang="hr-HR" sz="2000" dirty="0" smtClean="0"/>
          </a:p>
          <a:p>
            <a:pPr lvl="2"/>
            <a:endParaRPr lang="hr-HR" sz="2000" dirty="0" smtClean="0"/>
          </a:p>
          <a:p>
            <a:pPr lvl="2"/>
            <a:r>
              <a:rPr lang="hr-HR" sz="2000" dirty="0" smtClean="0"/>
              <a:t> </a:t>
            </a:r>
            <a:endParaRPr lang="hr-HR" sz="2000" dirty="0"/>
          </a:p>
        </p:txBody>
      </p:sp>
      <p:graphicFrame>
        <p:nvGraphicFramePr>
          <p:cNvPr id="26" name="Dijagram 25"/>
          <p:cNvGraphicFramePr/>
          <p:nvPr/>
        </p:nvGraphicFramePr>
        <p:xfrm>
          <a:off x="1835696" y="1412776"/>
          <a:ext cx="576064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7" name="TekstniOkvir 26"/>
          <p:cNvSpPr txBox="1"/>
          <p:nvPr/>
        </p:nvSpPr>
        <p:spPr>
          <a:xfrm>
            <a:off x="0" y="5229200"/>
            <a:ext cx="8676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u="sng" dirty="0" smtClean="0"/>
              <a:t>Biomasa </a:t>
            </a:r>
          </a:p>
          <a:p>
            <a:r>
              <a:rPr lang="hr-HR" dirty="0" smtClean="0"/>
              <a:t>Biorazgradivi dio proizvoda, otpada i ostataka proizvedenih u poljoprivredi (uključujući tvari biljnoga i životinjskoga podrijetla), u šumarstvu i srodnim industrijama, kao i biorazgradivi dio industrijskoga i komunalnoga otpada</a:t>
            </a:r>
            <a:endParaRPr lang="hr-HR" sz="2000" dirty="0" smtClean="0"/>
          </a:p>
          <a:p>
            <a:endParaRPr lang="hr-HR" sz="2400" dirty="0" smtClean="0"/>
          </a:p>
        </p:txBody>
      </p:sp>
      <p:sp>
        <p:nvSpPr>
          <p:cNvPr id="17" name="TekstniOkvir 9"/>
          <p:cNvSpPr txBox="1"/>
          <p:nvPr/>
        </p:nvSpPr>
        <p:spPr>
          <a:xfrm>
            <a:off x="8352514" y="571480"/>
            <a:ext cx="7915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cistoca.hr</a:t>
            </a:r>
            <a:endParaRPr lang="hr-HR" sz="1050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EFBFC84F-BB45-4BDB-B0F3-82D177B58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graphicEl>
                                              <a:dgm id="{EFBFC84F-BB45-4BDB-B0F3-82D177B58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graphicEl>
                                              <a:dgm id="{EFBFC84F-BB45-4BDB-B0F3-82D177B58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1621D853-B896-4B8E-9C98-119B6C348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>
                                            <p:graphicEl>
                                              <a:dgm id="{1621D853-B896-4B8E-9C98-119B6C348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>
                                            <p:graphicEl>
                                              <a:dgm id="{1621D853-B896-4B8E-9C98-119B6C348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CD462CBE-1EAF-4068-9101-5CAD3CBD2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>
                                            <p:graphicEl>
                                              <a:dgm id="{CD462CBE-1EAF-4068-9101-5CAD3CBD2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>
                                            <p:graphicEl>
                                              <a:dgm id="{CD462CBE-1EAF-4068-9101-5CAD3CBD2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D4234B03-DCC4-4D72-B2F1-8F1B408A1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graphicEl>
                                              <a:dgm id="{D4234B03-DCC4-4D72-B2F1-8F1B408A1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graphicEl>
                                              <a:dgm id="{D4234B03-DCC4-4D72-B2F1-8F1B408A1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1FC4CC7C-8717-42D1-B224-46371CD8E4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>
                                            <p:graphicEl>
                                              <a:dgm id="{1FC4CC7C-8717-42D1-B224-46371CD8E4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>
                                            <p:graphicEl>
                                              <a:dgm id="{1FC4CC7C-8717-42D1-B224-46371CD8E4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0046624F-5B8A-4159-A91F-75EE2E15BD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>
                                            <p:graphicEl>
                                              <a:dgm id="{0046624F-5B8A-4159-A91F-75EE2E15BD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>
                                            <p:graphicEl>
                                              <a:dgm id="{0046624F-5B8A-4159-A91F-75EE2E15BD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6" grpId="0" uiExpand="1">
        <p:bldSub>
          <a:bldDgm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avokutnik s kutom zaobljenim s iste strane 19"/>
          <p:cNvSpPr/>
          <p:nvPr/>
        </p:nvSpPr>
        <p:spPr>
          <a:xfrm rot="5400000">
            <a:off x="2141981" y="-585193"/>
            <a:ext cx="4752530" cy="9036499"/>
          </a:xfrm>
          <a:prstGeom prst="round2SameRect">
            <a:avLst>
              <a:gd name="adj1" fmla="val 16342"/>
              <a:gd name="adj2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hr-HR" dirty="0"/>
          </a:p>
        </p:txBody>
      </p:sp>
      <p:sp>
        <p:nvSpPr>
          <p:cNvPr id="6" name="Dijagram toka: Dokument 5"/>
          <p:cNvSpPr/>
          <p:nvPr/>
        </p:nvSpPr>
        <p:spPr>
          <a:xfrm rot="10800000">
            <a:off x="0" y="6381327"/>
            <a:ext cx="9144000" cy="476695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5" name="Pravokutnik 14"/>
          <p:cNvSpPr/>
          <p:nvPr/>
        </p:nvSpPr>
        <p:spPr>
          <a:xfrm>
            <a:off x="0" y="-24"/>
            <a:ext cx="9144000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Dijagram toka: Dokument 8"/>
          <p:cNvSpPr/>
          <p:nvPr/>
        </p:nvSpPr>
        <p:spPr>
          <a:xfrm>
            <a:off x="-32" y="71414"/>
            <a:ext cx="9144000" cy="909314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650127" y="135162"/>
            <a:ext cx="386369" cy="48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C:\Documents and Settings\bribic\Desktop\logo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1406" y="173811"/>
            <a:ext cx="1248269" cy="54054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Pravokutnik 15"/>
          <p:cNvSpPr/>
          <p:nvPr/>
        </p:nvSpPr>
        <p:spPr>
          <a:xfrm>
            <a:off x="-32" y="6786586"/>
            <a:ext cx="9144000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ekstniOkvir 11"/>
          <p:cNvSpPr txBox="1"/>
          <p:nvPr/>
        </p:nvSpPr>
        <p:spPr>
          <a:xfrm>
            <a:off x="1907704" y="6464369"/>
            <a:ext cx="590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XI. MEĐUNARODNI SIMPOZIJ GOSPODARENJE OTPADOM ZAGREB 2010</a:t>
            </a:r>
            <a:r>
              <a:rPr lang="hr-HR" sz="12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. 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07504" y="836712"/>
            <a:ext cx="4608512" cy="6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Zakonska regulativa - EU</a:t>
            </a: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9" name="Ravni poveznik 18"/>
          <p:cNvCxnSpPr/>
          <p:nvPr/>
        </p:nvCxnSpPr>
        <p:spPr>
          <a:xfrm>
            <a:off x="179512" y="1412776"/>
            <a:ext cx="882104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kstniOkvir 20"/>
          <p:cNvSpPr txBox="1"/>
          <p:nvPr/>
        </p:nvSpPr>
        <p:spPr>
          <a:xfrm>
            <a:off x="0" y="1713916"/>
            <a:ext cx="43521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000" dirty="0" smtClean="0"/>
          </a:p>
          <a:p>
            <a:endParaRPr lang="hr-HR" sz="2000" dirty="0" smtClean="0"/>
          </a:p>
          <a:p>
            <a:pPr lvl="2"/>
            <a:endParaRPr lang="hr-HR" sz="2000" dirty="0" smtClean="0"/>
          </a:p>
          <a:p>
            <a:pPr lvl="2"/>
            <a:endParaRPr lang="hr-HR" sz="2000" dirty="0" smtClean="0"/>
          </a:p>
          <a:p>
            <a:pPr lvl="2"/>
            <a:r>
              <a:rPr lang="hr-HR" sz="2000" dirty="0" smtClean="0"/>
              <a:t> </a:t>
            </a:r>
            <a:endParaRPr lang="hr-HR" sz="2000" dirty="0"/>
          </a:p>
        </p:txBody>
      </p:sp>
      <p:sp>
        <p:nvSpPr>
          <p:cNvPr id="22" name="TekstniOkvir 21"/>
          <p:cNvSpPr txBox="1"/>
          <p:nvPr/>
        </p:nvSpPr>
        <p:spPr>
          <a:xfrm>
            <a:off x="0" y="1628800"/>
            <a:ext cx="90364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i="1" u="sng" dirty="0" smtClean="0"/>
          </a:p>
          <a:p>
            <a:r>
              <a:rPr lang="hr-HR" b="1" i="1" dirty="0" smtClean="0"/>
              <a:t>Klimatski paket -  20-</a:t>
            </a:r>
            <a:r>
              <a:rPr lang="hr-HR" b="1" i="1" dirty="0" err="1" smtClean="0"/>
              <a:t>20</a:t>
            </a:r>
            <a:r>
              <a:rPr lang="hr-HR" b="1" i="1" dirty="0" smtClean="0"/>
              <a:t>-20</a:t>
            </a:r>
          </a:p>
          <a:p>
            <a:r>
              <a:rPr lang="hr-HR" b="1" i="1" dirty="0" smtClean="0"/>
              <a:t>Waste </a:t>
            </a:r>
            <a:r>
              <a:rPr lang="hr-HR" b="1" i="1" dirty="0" err="1" smtClean="0"/>
              <a:t>directive</a:t>
            </a:r>
            <a:r>
              <a:rPr lang="hr-HR" b="1" i="1" dirty="0" smtClean="0"/>
              <a:t> (2008/98/EC) </a:t>
            </a:r>
            <a:r>
              <a:rPr lang="hr-HR" dirty="0" smtClean="0"/>
              <a:t>– izradu programa svake pojedine države za odvajanje </a:t>
            </a:r>
            <a:r>
              <a:rPr lang="hr-HR" dirty="0" err="1" smtClean="0"/>
              <a:t>biootpada</a:t>
            </a:r>
            <a:r>
              <a:rPr lang="hr-HR" dirty="0" smtClean="0"/>
              <a:t>   			     i njegovu </a:t>
            </a:r>
            <a:r>
              <a:rPr lang="hr-HR" dirty="0" err="1" smtClean="0"/>
              <a:t>oporabu</a:t>
            </a:r>
            <a:endParaRPr lang="hr-HR" dirty="0" smtClean="0"/>
          </a:p>
          <a:p>
            <a:r>
              <a:rPr lang="hr-HR" b="1" i="1" dirty="0" err="1" smtClean="0"/>
              <a:t>Landfill</a:t>
            </a:r>
            <a:r>
              <a:rPr lang="hr-HR" b="1" i="1" dirty="0" smtClean="0"/>
              <a:t> </a:t>
            </a:r>
            <a:r>
              <a:rPr lang="hr-HR" b="1" i="1" dirty="0" err="1" smtClean="0"/>
              <a:t>directive</a:t>
            </a:r>
            <a:r>
              <a:rPr lang="hr-HR" b="1" i="1" dirty="0" smtClean="0"/>
              <a:t> (1999/31/EC) </a:t>
            </a:r>
            <a:r>
              <a:rPr lang="hr-HR" dirty="0" smtClean="0"/>
              <a:t>– smanjenje biorazgradivog otpada na odlagalištu na 35% </a:t>
            </a:r>
          </a:p>
          <a:p>
            <a:r>
              <a:rPr lang="hr-HR" dirty="0" smtClean="0"/>
              <a:t>			      do 2016.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24" name="Pravokutnik s kutom zaobljenim s iste strane 23"/>
          <p:cNvSpPr/>
          <p:nvPr/>
        </p:nvSpPr>
        <p:spPr>
          <a:xfrm rot="5400000">
            <a:off x="3942182" y="1215006"/>
            <a:ext cx="1152128" cy="9036499"/>
          </a:xfrm>
          <a:prstGeom prst="round2SameRect">
            <a:avLst>
              <a:gd name="adj1" fmla="val 7753"/>
              <a:gd name="adj2" fmla="val 0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hr-HR" dirty="0"/>
          </a:p>
        </p:txBody>
      </p:sp>
      <p:sp>
        <p:nvSpPr>
          <p:cNvPr id="23" name="TekstniOkvir 22"/>
          <p:cNvSpPr txBox="1"/>
          <p:nvPr/>
        </p:nvSpPr>
        <p:spPr>
          <a:xfrm>
            <a:off x="0" y="4365104"/>
            <a:ext cx="9144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r-HR" dirty="0" smtClean="0"/>
              <a:t> značajan potencijal </a:t>
            </a:r>
            <a:r>
              <a:rPr lang="hr-HR" dirty="0" err="1" smtClean="0"/>
              <a:t>biootpada</a:t>
            </a:r>
            <a:r>
              <a:rPr lang="hr-HR" dirty="0" smtClean="0"/>
              <a:t> za proizvodnju energije</a:t>
            </a:r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sz="1600" i="1" dirty="0" smtClean="0"/>
              <a:t>Green </a:t>
            </a:r>
            <a:r>
              <a:rPr lang="hr-HR" sz="1600" i="1" dirty="0" err="1" smtClean="0"/>
              <a:t>paper</a:t>
            </a:r>
            <a:r>
              <a:rPr lang="hr-HR" sz="1600" i="1" dirty="0" smtClean="0"/>
              <a:t> on the management of bio-waste </a:t>
            </a:r>
            <a:r>
              <a:rPr lang="hr-HR" sz="1600" i="1" dirty="0" err="1" smtClean="0"/>
              <a:t>in</a:t>
            </a:r>
            <a:r>
              <a:rPr lang="hr-HR" sz="1600" i="1" dirty="0" smtClean="0"/>
              <a:t> </a:t>
            </a:r>
            <a:r>
              <a:rPr lang="hr-HR" sz="1600" i="1" dirty="0" err="1" smtClean="0"/>
              <a:t>European</a:t>
            </a:r>
            <a:r>
              <a:rPr lang="hr-HR" sz="1600" i="1" dirty="0" smtClean="0"/>
              <a:t> Union, 2008</a:t>
            </a:r>
          </a:p>
          <a:p>
            <a:r>
              <a:rPr lang="hr-HR" sz="1600" i="1" dirty="0" err="1" smtClean="0"/>
              <a:t>Assessement</a:t>
            </a:r>
            <a:r>
              <a:rPr lang="hr-HR" sz="1600" i="1" dirty="0" smtClean="0"/>
              <a:t> of the </a:t>
            </a:r>
            <a:r>
              <a:rPr lang="hr-HR" sz="1600" i="1" dirty="0" err="1" smtClean="0"/>
              <a:t>options</a:t>
            </a:r>
            <a:r>
              <a:rPr lang="hr-HR" sz="1600" i="1" dirty="0" smtClean="0"/>
              <a:t> to </a:t>
            </a:r>
            <a:r>
              <a:rPr lang="hr-HR" sz="1600" i="1" dirty="0" err="1" smtClean="0"/>
              <a:t>improve</a:t>
            </a:r>
            <a:r>
              <a:rPr lang="hr-HR" sz="1600" i="1" dirty="0" smtClean="0"/>
              <a:t> the management of bio-waste </a:t>
            </a:r>
            <a:r>
              <a:rPr lang="hr-HR" sz="1600" i="1" dirty="0" err="1" smtClean="0"/>
              <a:t>in</a:t>
            </a:r>
            <a:r>
              <a:rPr lang="hr-HR" sz="1600" i="1" dirty="0" smtClean="0"/>
              <a:t> the </a:t>
            </a:r>
            <a:r>
              <a:rPr lang="hr-HR" sz="1600" i="1" dirty="0" err="1" smtClean="0"/>
              <a:t>European</a:t>
            </a:r>
            <a:r>
              <a:rPr lang="hr-HR" sz="1600" i="1" dirty="0" smtClean="0"/>
              <a:t> Union, 2009</a:t>
            </a:r>
          </a:p>
          <a:p>
            <a:r>
              <a:rPr lang="hr-HR" sz="1600" i="1" dirty="0" smtClean="0"/>
              <a:t>Future steps in bio-waste management in the European Union, 2010</a:t>
            </a:r>
          </a:p>
          <a:p>
            <a:r>
              <a:rPr lang="hr-HR" sz="1600" i="1" dirty="0" err="1" smtClean="0"/>
              <a:t>Working</a:t>
            </a:r>
            <a:r>
              <a:rPr lang="hr-HR" sz="1600" i="1" dirty="0" smtClean="0"/>
              <a:t> </a:t>
            </a:r>
            <a:r>
              <a:rPr lang="hr-HR" sz="1600" i="1" dirty="0" err="1" smtClean="0"/>
              <a:t>document</a:t>
            </a:r>
            <a:r>
              <a:rPr lang="hr-HR" sz="1600" i="1" dirty="0" smtClean="0"/>
              <a:t> </a:t>
            </a:r>
            <a:r>
              <a:rPr lang="hr-HR" sz="1600" i="1" dirty="0" err="1" smtClean="0"/>
              <a:t>Sludge</a:t>
            </a:r>
            <a:r>
              <a:rPr lang="hr-HR" sz="1600" i="1" dirty="0" smtClean="0"/>
              <a:t> and </a:t>
            </a:r>
            <a:r>
              <a:rPr lang="hr-HR" sz="1600" i="1" dirty="0" err="1" smtClean="0"/>
              <a:t>Biowaste</a:t>
            </a:r>
            <a:r>
              <a:rPr lang="hr-HR" sz="1600" i="1" dirty="0" smtClean="0"/>
              <a:t>, 2010</a:t>
            </a:r>
          </a:p>
          <a:p>
            <a:endParaRPr lang="hr-HR" dirty="0" smtClean="0"/>
          </a:p>
          <a:p>
            <a:endParaRPr lang="hr-HR" dirty="0" smtClean="0"/>
          </a:p>
        </p:txBody>
      </p:sp>
      <p:pic>
        <p:nvPicPr>
          <p:cNvPr id="2" name="Picture 4" descr="C:\Documents and Settings\bribic\Desktop\e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212976"/>
            <a:ext cx="2520280" cy="1529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TekstniOkvir 9"/>
          <p:cNvSpPr txBox="1"/>
          <p:nvPr/>
        </p:nvSpPr>
        <p:spPr>
          <a:xfrm>
            <a:off x="8352514" y="571480"/>
            <a:ext cx="7915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cistoca.hr</a:t>
            </a:r>
            <a:endParaRPr lang="hr-HR" sz="1050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avokutnik s kutom zaobljenim s iste strane 19"/>
          <p:cNvSpPr/>
          <p:nvPr/>
        </p:nvSpPr>
        <p:spPr>
          <a:xfrm rot="5400000">
            <a:off x="2249994" y="-477182"/>
            <a:ext cx="4248474" cy="8748469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hr-HR" dirty="0"/>
          </a:p>
        </p:txBody>
      </p:sp>
      <p:sp>
        <p:nvSpPr>
          <p:cNvPr id="6" name="Dijagram toka: Dokument 5"/>
          <p:cNvSpPr/>
          <p:nvPr/>
        </p:nvSpPr>
        <p:spPr>
          <a:xfrm rot="10800000">
            <a:off x="0" y="6381327"/>
            <a:ext cx="9144000" cy="476695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5" name="Pravokutnik 14"/>
          <p:cNvSpPr/>
          <p:nvPr/>
        </p:nvSpPr>
        <p:spPr>
          <a:xfrm>
            <a:off x="0" y="-24"/>
            <a:ext cx="9144000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Dijagram toka: Dokument 8"/>
          <p:cNvSpPr/>
          <p:nvPr/>
        </p:nvSpPr>
        <p:spPr>
          <a:xfrm>
            <a:off x="-32" y="71414"/>
            <a:ext cx="9144000" cy="909314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650127" y="135162"/>
            <a:ext cx="386369" cy="48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C:\Documents and Settings\bribic\Desktop\logo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1406" y="173811"/>
            <a:ext cx="1248269" cy="54054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Pravokutnik 15"/>
          <p:cNvSpPr/>
          <p:nvPr/>
        </p:nvSpPr>
        <p:spPr>
          <a:xfrm>
            <a:off x="-32" y="6786586"/>
            <a:ext cx="9144000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ekstniOkvir 11"/>
          <p:cNvSpPr txBox="1"/>
          <p:nvPr/>
        </p:nvSpPr>
        <p:spPr>
          <a:xfrm>
            <a:off x="1907704" y="6464369"/>
            <a:ext cx="590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XI. MEĐUNARODNI SIMPOZIJ GOSPODARENJE OTPADOM ZAGREB 2010</a:t>
            </a:r>
            <a:r>
              <a:rPr lang="hr-HR" sz="12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. 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07504" y="836712"/>
            <a:ext cx="4608512" cy="6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Zakonska regulativa - Hrvatska</a:t>
            </a: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9" name="Ravni poveznik 18"/>
          <p:cNvCxnSpPr/>
          <p:nvPr/>
        </p:nvCxnSpPr>
        <p:spPr>
          <a:xfrm>
            <a:off x="179512" y="1412776"/>
            <a:ext cx="882104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kstniOkvir 20"/>
          <p:cNvSpPr txBox="1"/>
          <p:nvPr/>
        </p:nvSpPr>
        <p:spPr>
          <a:xfrm>
            <a:off x="0" y="1713916"/>
            <a:ext cx="43521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000" dirty="0" smtClean="0"/>
          </a:p>
          <a:p>
            <a:endParaRPr lang="hr-HR" sz="2000" dirty="0" smtClean="0"/>
          </a:p>
          <a:p>
            <a:pPr lvl="2"/>
            <a:endParaRPr lang="hr-HR" sz="2000" dirty="0" smtClean="0"/>
          </a:p>
          <a:p>
            <a:pPr lvl="2"/>
            <a:endParaRPr lang="hr-HR" sz="2000" dirty="0" smtClean="0"/>
          </a:p>
          <a:p>
            <a:pPr lvl="2"/>
            <a:r>
              <a:rPr lang="hr-HR" sz="2000" dirty="0" smtClean="0"/>
              <a:t> </a:t>
            </a:r>
            <a:endParaRPr lang="hr-HR" sz="2000" dirty="0"/>
          </a:p>
        </p:txBody>
      </p:sp>
      <p:sp>
        <p:nvSpPr>
          <p:cNvPr id="22" name="TekstniOkvir 21"/>
          <p:cNvSpPr txBox="1"/>
          <p:nvPr/>
        </p:nvSpPr>
        <p:spPr>
          <a:xfrm>
            <a:off x="0" y="155679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23" name="Pravokutnik 22"/>
          <p:cNvSpPr/>
          <p:nvPr/>
        </p:nvSpPr>
        <p:spPr>
          <a:xfrm>
            <a:off x="-36512" y="1700808"/>
            <a:ext cx="84249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b="1" i="1" dirty="0" smtClean="0"/>
          </a:p>
          <a:p>
            <a:r>
              <a:rPr lang="hr-HR" b="1" i="1" dirty="0" smtClean="0"/>
              <a:t>Strategija o gospodarenju otpadom – </a:t>
            </a:r>
            <a:r>
              <a:rPr lang="hr-HR" i="1" dirty="0" smtClean="0"/>
              <a:t>uspostavljanje sustava u cilju smanjenja </a:t>
            </a:r>
          </a:p>
          <a:p>
            <a:r>
              <a:rPr lang="hr-HR" i="1" dirty="0" smtClean="0"/>
              <a:t>količine otpada i održivo gospodarenje otpadom</a:t>
            </a:r>
          </a:p>
          <a:p>
            <a:endParaRPr lang="hr-HR" b="1" i="1" dirty="0" smtClean="0"/>
          </a:p>
          <a:p>
            <a:r>
              <a:rPr lang="hr-HR" b="1" i="1" dirty="0" smtClean="0"/>
              <a:t>Zakon o otpadu </a:t>
            </a:r>
            <a:r>
              <a:rPr lang="hr-HR" i="1" dirty="0" smtClean="0"/>
              <a:t>– </a:t>
            </a:r>
            <a:r>
              <a:rPr lang="hr-HR" dirty="0" smtClean="0"/>
              <a:t>iskoristiti vrijedna svojstva otpada</a:t>
            </a:r>
          </a:p>
          <a:p>
            <a:endParaRPr lang="hr-HR" dirty="0" smtClean="0"/>
          </a:p>
          <a:p>
            <a:r>
              <a:rPr lang="hr-HR" b="1" i="1" dirty="0" smtClean="0"/>
              <a:t>Zakon o energiji </a:t>
            </a:r>
            <a:r>
              <a:rPr lang="hr-HR" dirty="0" smtClean="0"/>
              <a:t>– korištenje obnovljivih izvora energije je u interesu RH i preuzeta obveza da će do 2020.god. 20% energije dolaziti iz OIE te 10% biogoriva u prometu</a:t>
            </a:r>
          </a:p>
          <a:p>
            <a:endParaRPr lang="hr-HR" dirty="0" smtClean="0"/>
          </a:p>
          <a:p>
            <a:r>
              <a:rPr lang="hr-HR" b="1" i="1" dirty="0" smtClean="0"/>
              <a:t>Pravilnik o načinima i uvjetima odlaganja otpada </a:t>
            </a:r>
            <a:r>
              <a:rPr lang="hr-HR" i="1" dirty="0" smtClean="0"/>
              <a:t>– </a:t>
            </a:r>
            <a:r>
              <a:rPr lang="hr-HR" dirty="0" smtClean="0"/>
              <a:t>zabranjuje odlaganje biološki razgradivog otpada i komunalnog ukoliko mu je masa biorazgradive komponente preko 35% ukupne mase</a:t>
            </a:r>
          </a:p>
          <a:p>
            <a:endParaRPr lang="hr-HR" dirty="0" smtClean="0"/>
          </a:p>
          <a:p>
            <a:r>
              <a:rPr lang="hr-HR" b="1" i="1" dirty="0" smtClean="0"/>
              <a:t>Nacrt Plana gospodarenja otpadom u gradu Zagrebu do 2015. </a:t>
            </a:r>
            <a:r>
              <a:rPr lang="hr-HR" dirty="0" smtClean="0"/>
              <a:t>– predviđa biološku obrada odvojeno skupljenog </a:t>
            </a:r>
            <a:r>
              <a:rPr lang="hr-HR" dirty="0" err="1" smtClean="0"/>
              <a:t>biootpada</a:t>
            </a:r>
            <a:r>
              <a:rPr lang="hr-HR" dirty="0" smtClean="0"/>
              <a:t> u svrhu dobivanja bioplina</a:t>
            </a: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 cstate="print">
            <a:lum bright="30000" contrast="-36000"/>
          </a:blip>
          <a:srcRect/>
          <a:stretch>
            <a:fillRect/>
          </a:stretch>
        </p:blipFill>
        <p:spPr bwMode="auto">
          <a:xfrm>
            <a:off x="7967980" y="4797152"/>
            <a:ext cx="1140524" cy="1424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Documents and Settings\bribic\Desktop\vladar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4680" y="1484784"/>
            <a:ext cx="167583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TekstniOkvir 9"/>
          <p:cNvSpPr txBox="1"/>
          <p:nvPr/>
        </p:nvSpPr>
        <p:spPr>
          <a:xfrm>
            <a:off x="8352514" y="571480"/>
            <a:ext cx="7915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cistoca.hr</a:t>
            </a:r>
            <a:endParaRPr lang="hr-HR" sz="1050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jagram toka: Dokument 5"/>
          <p:cNvSpPr/>
          <p:nvPr/>
        </p:nvSpPr>
        <p:spPr>
          <a:xfrm rot="10800000">
            <a:off x="0" y="6381327"/>
            <a:ext cx="9144000" cy="476695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5" name="Pravokutnik 14"/>
          <p:cNvSpPr/>
          <p:nvPr/>
        </p:nvSpPr>
        <p:spPr>
          <a:xfrm>
            <a:off x="0" y="-24"/>
            <a:ext cx="9144000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Dijagram toka: Dokument 8"/>
          <p:cNvSpPr/>
          <p:nvPr/>
        </p:nvSpPr>
        <p:spPr>
          <a:xfrm>
            <a:off x="-32" y="71414"/>
            <a:ext cx="9144000" cy="909314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650127" y="135162"/>
            <a:ext cx="386369" cy="48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C:\Documents and Settings\bribic\Desktop\logo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1406" y="173811"/>
            <a:ext cx="1248269" cy="54054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Pravokutnik 15"/>
          <p:cNvSpPr/>
          <p:nvPr/>
        </p:nvSpPr>
        <p:spPr>
          <a:xfrm>
            <a:off x="-32" y="6786586"/>
            <a:ext cx="9144000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ekstniOkvir 11"/>
          <p:cNvSpPr txBox="1"/>
          <p:nvPr/>
        </p:nvSpPr>
        <p:spPr>
          <a:xfrm>
            <a:off x="1907704" y="6464369"/>
            <a:ext cx="590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XI. MEĐUNARODNI SIMPOZIJ GOSPODARENJE OTPADOM ZAGREB 2010</a:t>
            </a:r>
            <a:r>
              <a:rPr lang="hr-HR" sz="12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. </a:t>
            </a:r>
          </a:p>
        </p:txBody>
      </p:sp>
      <p:graphicFrame>
        <p:nvGraphicFramePr>
          <p:cNvPr id="14" name="Tablica 13"/>
          <p:cNvGraphicFramePr>
            <a:graphicFrameLocks noGrp="1"/>
          </p:cNvGraphicFramePr>
          <p:nvPr/>
        </p:nvGraphicFramePr>
        <p:xfrm>
          <a:off x="1115616" y="3717032"/>
          <a:ext cx="6840760" cy="223224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852167"/>
                <a:gridCol w="1988593"/>
              </a:tblGrid>
              <a:tr h="3614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 i="1" dirty="0"/>
                        <a:t>Naziv otpada</a:t>
                      </a:r>
                      <a:endParaRPr lang="hr-HR" sz="11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 i="1" dirty="0"/>
                        <a:t>Ključni broj</a:t>
                      </a:r>
                      <a:endParaRPr lang="hr-HR" sz="11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4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/>
                        <a:t>Biorazgradivi otpad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/>
                        <a:t>20 02 01</a:t>
                      </a:r>
                      <a:endParaRPr lang="hr-H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4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/>
                        <a:t>Jestiva ulja i masti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/>
                        <a:t>20 01 25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4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/>
                        <a:t>Biorazgradivi otpad iz kuhinja i kantina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/>
                        <a:t>20 01 08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8647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/>
                        <a:t>Otpad iz poljodjelstva, vrtlarstva, proizvodnje vodenih kultura, šumarstva, lova i ribarstva, pripremanje hrane i prerade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/>
                        <a:t>02</a:t>
                      </a:r>
                      <a:endParaRPr lang="hr-H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7" name="TekstniOkvir 16"/>
          <p:cNvSpPr txBox="1"/>
          <p:nvPr/>
        </p:nvSpPr>
        <p:spPr>
          <a:xfrm>
            <a:off x="1736272" y="5949280"/>
            <a:ext cx="5472973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200" i="1" dirty="0" smtClean="0"/>
              <a:t>Tablica 1. Sirovine pogodne za proizvodnju bioplina</a:t>
            </a:r>
          </a:p>
          <a:p>
            <a:pPr algn="ctr"/>
            <a:r>
              <a:rPr lang="hr-HR" sz="1000" i="1" dirty="0" smtClean="0"/>
              <a:t>                 (Izvor : Uredba o kategorijama, vrstama i klasifikaciji otpada s katalogom otpada, NN 50/05)</a:t>
            </a:r>
            <a:endParaRPr lang="hr-HR" sz="10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07504" y="836712"/>
            <a:ext cx="4608512" cy="6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Klasifikacija </a:t>
            </a:r>
            <a:r>
              <a:rPr lang="hr-H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biootpada</a:t>
            </a: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9" name="Ravni poveznik 18"/>
          <p:cNvCxnSpPr/>
          <p:nvPr/>
        </p:nvCxnSpPr>
        <p:spPr>
          <a:xfrm>
            <a:off x="179512" y="1412776"/>
            <a:ext cx="882104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Pravokutnik s kutom zaobljenim s iste strane 19"/>
          <p:cNvSpPr/>
          <p:nvPr/>
        </p:nvSpPr>
        <p:spPr>
          <a:xfrm rot="5400000">
            <a:off x="2898066" y="-1341278"/>
            <a:ext cx="1944218" cy="7740357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hr-HR" dirty="0"/>
          </a:p>
        </p:txBody>
      </p:sp>
      <p:sp>
        <p:nvSpPr>
          <p:cNvPr id="24" name="Pravokutnik s kutom zaobljenim s iste strane 23"/>
          <p:cNvSpPr/>
          <p:nvPr/>
        </p:nvSpPr>
        <p:spPr>
          <a:xfrm rot="5400000">
            <a:off x="3654153" y="-1017240"/>
            <a:ext cx="864094" cy="8172399"/>
          </a:xfrm>
          <a:prstGeom prst="round2SameRect">
            <a:avLst>
              <a:gd name="adj1" fmla="val 7753"/>
              <a:gd name="adj2" fmla="val 0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hr-HR" dirty="0"/>
          </a:p>
        </p:txBody>
      </p:sp>
      <p:sp>
        <p:nvSpPr>
          <p:cNvPr id="21" name="TekstniOkvir 20"/>
          <p:cNvSpPr txBox="1"/>
          <p:nvPr/>
        </p:nvSpPr>
        <p:spPr>
          <a:xfrm>
            <a:off x="0" y="1628800"/>
            <a:ext cx="9144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u="sng" dirty="0" smtClean="0"/>
              <a:t>Biorazgradivi otpad </a:t>
            </a:r>
          </a:p>
          <a:p>
            <a:pPr>
              <a:buFontTx/>
              <a:buChar char="-"/>
            </a:pPr>
            <a:r>
              <a:rPr lang="hr-HR" sz="1600" dirty="0" smtClean="0"/>
              <a:t> svaki otpad ili dio otpada koji podliježe anaerobnoj ili aerobnoj razgradnji</a:t>
            </a:r>
          </a:p>
          <a:p>
            <a:pPr>
              <a:buFontTx/>
              <a:buChar char="-"/>
            </a:pPr>
            <a:r>
              <a:rPr lang="hr-HR" sz="1600" dirty="0" smtClean="0"/>
              <a:t> najvećim dijelom se u sklopu komunalnog otpada odlaže na odlagalište</a:t>
            </a:r>
          </a:p>
          <a:p>
            <a:pPr>
              <a:buFontTx/>
              <a:buChar char="-"/>
            </a:pPr>
            <a:endParaRPr lang="hr-HR" sz="1600" dirty="0" smtClean="0"/>
          </a:p>
          <a:p>
            <a:pPr>
              <a:buFontTx/>
              <a:buChar char="-"/>
            </a:pPr>
            <a:r>
              <a:rPr lang="hr-HR" sz="1600" dirty="0" smtClean="0"/>
              <a:t> odvojeno skupljanje </a:t>
            </a:r>
            <a:r>
              <a:rPr lang="hr-HR" sz="1600" dirty="0" err="1" smtClean="0"/>
              <a:t>biootpada</a:t>
            </a:r>
            <a:r>
              <a:rPr lang="hr-HR" sz="1600" dirty="0" smtClean="0"/>
              <a:t>  : kućanstva </a:t>
            </a:r>
          </a:p>
          <a:p>
            <a:pPr lvl="5"/>
            <a:r>
              <a:rPr lang="hr-HR" sz="1600" dirty="0" smtClean="0"/>
              <a:t>	  </a:t>
            </a:r>
            <a:r>
              <a:rPr lang="hr-HR" sz="1600" dirty="0" err="1" smtClean="0"/>
              <a:t>biootpad</a:t>
            </a:r>
            <a:r>
              <a:rPr lang="hr-HR" sz="1600" dirty="0" smtClean="0"/>
              <a:t> iz tržnica i prodajnih centara</a:t>
            </a:r>
          </a:p>
          <a:p>
            <a:pPr lvl="5"/>
            <a:r>
              <a:rPr lang="hr-HR" sz="1600" dirty="0" smtClean="0"/>
              <a:t>	  biorazgradivi otpad iz uslužnih djelatnosti</a:t>
            </a:r>
          </a:p>
          <a:p>
            <a:r>
              <a:rPr lang="hr-HR" sz="1600" dirty="0" smtClean="0"/>
              <a:t>   </a:t>
            </a:r>
          </a:p>
        </p:txBody>
      </p:sp>
      <p:pic>
        <p:nvPicPr>
          <p:cNvPr id="22" name="Picture 3" descr="C:\Documents and Settings\bribic\Desktop\biootpad_ma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1412776"/>
            <a:ext cx="2160240" cy="1990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kstniOkvir 22"/>
          <p:cNvSpPr txBox="1"/>
          <p:nvPr/>
        </p:nvSpPr>
        <p:spPr>
          <a:xfrm rot="242817">
            <a:off x="8106692" y="2487598"/>
            <a:ext cx="60975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700" b="1" dirty="0" smtClean="0">
                <a:solidFill>
                  <a:schemeClr val="bg1"/>
                </a:solidFill>
              </a:rPr>
              <a:t>BIOOTPAD</a:t>
            </a:r>
            <a:endParaRPr lang="hr-HR" sz="700" b="1" dirty="0">
              <a:solidFill>
                <a:schemeClr val="bg1"/>
              </a:solidFill>
            </a:endParaRPr>
          </a:p>
        </p:txBody>
      </p:sp>
      <p:sp>
        <p:nvSpPr>
          <p:cNvPr id="25" name="TekstniOkvir 9"/>
          <p:cNvSpPr txBox="1"/>
          <p:nvPr/>
        </p:nvSpPr>
        <p:spPr>
          <a:xfrm>
            <a:off x="8352514" y="571480"/>
            <a:ext cx="7915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cistoca.hr</a:t>
            </a:r>
            <a:endParaRPr lang="hr-HR" sz="1050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jagram toka: Dokument 5"/>
          <p:cNvSpPr/>
          <p:nvPr/>
        </p:nvSpPr>
        <p:spPr>
          <a:xfrm rot="10800000">
            <a:off x="0" y="6381327"/>
            <a:ext cx="9144000" cy="476695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5" name="Pravokutnik 14"/>
          <p:cNvSpPr/>
          <p:nvPr/>
        </p:nvSpPr>
        <p:spPr>
          <a:xfrm>
            <a:off x="0" y="-24"/>
            <a:ext cx="9144000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Dijagram toka: Dokument 8"/>
          <p:cNvSpPr/>
          <p:nvPr/>
        </p:nvSpPr>
        <p:spPr>
          <a:xfrm>
            <a:off x="-32" y="71414"/>
            <a:ext cx="9144000" cy="909314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650127" y="135162"/>
            <a:ext cx="386369" cy="48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C:\Documents and Settings\bribic\Desktop\logo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1406" y="173811"/>
            <a:ext cx="1248269" cy="54054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Pravokutnik 15"/>
          <p:cNvSpPr/>
          <p:nvPr/>
        </p:nvSpPr>
        <p:spPr>
          <a:xfrm>
            <a:off x="-32" y="6786586"/>
            <a:ext cx="9144000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ekstniOkvir 11"/>
          <p:cNvSpPr txBox="1"/>
          <p:nvPr/>
        </p:nvSpPr>
        <p:spPr>
          <a:xfrm>
            <a:off x="1907704" y="6464369"/>
            <a:ext cx="590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XI. MEĐUNARODNI SIMPOZIJ GOSPODARENJE OTPADOM ZAGREB 2010</a:t>
            </a:r>
            <a:r>
              <a:rPr lang="hr-HR" sz="12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. </a:t>
            </a:r>
          </a:p>
        </p:txBody>
      </p:sp>
      <p:graphicFrame>
        <p:nvGraphicFramePr>
          <p:cNvPr id="20" name="Grafikon 19"/>
          <p:cNvGraphicFramePr/>
          <p:nvPr/>
        </p:nvGraphicFramePr>
        <p:xfrm>
          <a:off x="1187624" y="1700808"/>
          <a:ext cx="723723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kstniOkvir 12"/>
          <p:cNvSpPr txBox="1"/>
          <p:nvPr/>
        </p:nvSpPr>
        <p:spPr>
          <a:xfrm>
            <a:off x="2877344" y="5950441"/>
            <a:ext cx="43140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200" i="1" dirty="0" smtClean="0"/>
              <a:t>Slika 1. </a:t>
            </a:r>
            <a:r>
              <a:rPr lang="hr-HR" sz="1200" i="1" dirty="0" err="1" smtClean="0"/>
              <a:t>Bioplinski</a:t>
            </a:r>
            <a:r>
              <a:rPr lang="hr-HR" sz="1200" i="1" dirty="0" smtClean="0"/>
              <a:t> potencijal različitih sirovina (m</a:t>
            </a:r>
            <a:r>
              <a:rPr lang="hr-HR" sz="1200" i="1" baseline="30000" dirty="0" smtClean="0"/>
              <a:t>3</a:t>
            </a:r>
            <a:r>
              <a:rPr lang="hr-HR" sz="1200" i="1" dirty="0" smtClean="0"/>
              <a:t>/toni)</a:t>
            </a:r>
          </a:p>
          <a:p>
            <a:pPr algn="ctr"/>
            <a:r>
              <a:rPr lang="hr-HR" sz="1000" i="1" dirty="0" smtClean="0"/>
              <a:t>(Izvor: </a:t>
            </a:r>
            <a:r>
              <a:rPr lang="hr-HR" sz="1000" i="1" dirty="0" err="1" smtClean="0"/>
              <a:t>Basisdaten</a:t>
            </a:r>
            <a:r>
              <a:rPr lang="hr-HR" sz="1000" i="1" dirty="0" smtClean="0"/>
              <a:t> Biogas, 03/2005: </a:t>
            </a:r>
            <a:r>
              <a:rPr lang="hr-HR" sz="1000" i="1" dirty="0" err="1" smtClean="0"/>
              <a:t>Fachagentur</a:t>
            </a:r>
            <a:r>
              <a:rPr lang="hr-HR" sz="1000" i="1" dirty="0" smtClean="0"/>
              <a:t> </a:t>
            </a:r>
            <a:r>
              <a:rPr lang="hr-HR" sz="1000" i="1" dirty="0" err="1" smtClean="0"/>
              <a:t>nachwachsende</a:t>
            </a:r>
            <a:r>
              <a:rPr lang="hr-HR" sz="1000" i="1" dirty="0" smtClean="0"/>
              <a:t> </a:t>
            </a:r>
            <a:r>
              <a:rPr lang="hr-HR" sz="1000" i="1" dirty="0" err="1" smtClean="0"/>
              <a:t>Rohstoffe</a:t>
            </a:r>
            <a:r>
              <a:rPr lang="hr-HR" sz="1000" i="1" dirty="0" smtClean="0"/>
              <a:t> </a:t>
            </a:r>
            <a:r>
              <a:rPr lang="hr-HR" sz="1000" i="1" dirty="0" err="1" smtClean="0"/>
              <a:t>e.V</a:t>
            </a:r>
            <a:r>
              <a:rPr lang="hr-HR" sz="1000" i="1" dirty="0" smtClean="0"/>
              <a:t>)</a:t>
            </a:r>
            <a:endParaRPr lang="hr-HR" sz="10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7504" y="836712"/>
            <a:ext cx="4608512" cy="6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Klasifikacija </a:t>
            </a:r>
            <a:r>
              <a:rPr lang="hr-H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biootpada</a:t>
            </a: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8" name="Ravni poveznik 17"/>
          <p:cNvCxnSpPr/>
          <p:nvPr/>
        </p:nvCxnSpPr>
        <p:spPr>
          <a:xfrm>
            <a:off x="179512" y="1412776"/>
            <a:ext cx="882104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kstniOkvir 9"/>
          <p:cNvSpPr txBox="1"/>
          <p:nvPr/>
        </p:nvSpPr>
        <p:spPr>
          <a:xfrm>
            <a:off x="8352514" y="571480"/>
            <a:ext cx="7915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cistoca.hr</a:t>
            </a:r>
            <a:endParaRPr lang="hr-HR" sz="1050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Sub>
          <a:bldChart bld="category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jagram toka: Dokument 5"/>
          <p:cNvSpPr/>
          <p:nvPr/>
        </p:nvSpPr>
        <p:spPr>
          <a:xfrm rot="10800000">
            <a:off x="0" y="6381327"/>
            <a:ext cx="9144000" cy="476695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5" name="Pravokutnik 14"/>
          <p:cNvSpPr/>
          <p:nvPr/>
        </p:nvSpPr>
        <p:spPr>
          <a:xfrm>
            <a:off x="0" y="-24"/>
            <a:ext cx="9144000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Dijagram toka: Dokument 8"/>
          <p:cNvSpPr/>
          <p:nvPr/>
        </p:nvSpPr>
        <p:spPr>
          <a:xfrm>
            <a:off x="-32" y="71414"/>
            <a:ext cx="9144000" cy="909314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650127" y="135162"/>
            <a:ext cx="386369" cy="48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C:\Documents and Settings\bribic\Desktop\logo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1406" y="173811"/>
            <a:ext cx="1248269" cy="54054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Pravokutnik 15"/>
          <p:cNvSpPr/>
          <p:nvPr/>
        </p:nvSpPr>
        <p:spPr>
          <a:xfrm>
            <a:off x="-32" y="6786586"/>
            <a:ext cx="9144000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ekstniOkvir 11"/>
          <p:cNvSpPr txBox="1"/>
          <p:nvPr/>
        </p:nvSpPr>
        <p:spPr>
          <a:xfrm>
            <a:off x="1907704" y="6464369"/>
            <a:ext cx="590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XI. MEĐUNARODNI SIMPOZIJ GOSPODARENJE OTPADOM ZAGREB 2010</a:t>
            </a:r>
            <a:r>
              <a:rPr lang="hr-HR" sz="12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. 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7504" y="836712"/>
            <a:ext cx="4608512" cy="6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400" noProof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Biootpad</a:t>
            </a: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8" name="Ravni poveznik 17"/>
          <p:cNvCxnSpPr/>
          <p:nvPr/>
        </p:nvCxnSpPr>
        <p:spPr>
          <a:xfrm>
            <a:off x="179512" y="1412776"/>
            <a:ext cx="882104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Pravokutnik s kutom zaobljenim s iste strane 18"/>
          <p:cNvSpPr/>
          <p:nvPr/>
        </p:nvSpPr>
        <p:spPr>
          <a:xfrm rot="5400000">
            <a:off x="4014189" y="-2529407"/>
            <a:ext cx="792090" cy="8820471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hr-HR" dirty="0"/>
          </a:p>
        </p:txBody>
      </p:sp>
      <p:sp>
        <p:nvSpPr>
          <p:cNvPr id="20" name="TekstniOkvir 19"/>
          <p:cNvSpPr txBox="1"/>
          <p:nvPr/>
        </p:nvSpPr>
        <p:spPr>
          <a:xfrm>
            <a:off x="0" y="155679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r-HR" sz="1600" dirty="0" smtClean="0"/>
              <a:t> Zagrebački Holding, Podružnica Čistoća započela s intenzivnijim skupljanjem </a:t>
            </a:r>
            <a:r>
              <a:rPr lang="hr-HR" sz="1600" dirty="0" err="1" smtClean="0"/>
              <a:t>biootpada</a:t>
            </a:r>
            <a:endParaRPr lang="hr-HR" sz="1600" dirty="0" smtClean="0"/>
          </a:p>
          <a:p>
            <a:pPr>
              <a:buFontTx/>
              <a:buChar char="-"/>
            </a:pPr>
            <a:r>
              <a:rPr lang="hr-HR" sz="1600" dirty="0" smtClean="0"/>
              <a:t> </a:t>
            </a:r>
            <a:r>
              <a:rPr lang="hr-HR" sz="1600" dirty="0" err="1" smtClean="0"/>
              <a:t>biootpad</a:t>
            </a:r>
            <a:r>
              <a:rPr lang="hr-HR" sz="1600" dirty="0" smtClean="0"/>
              <a:t> odlazi u </a:t>
            </a:r>
            <a:r>
              <a:rPr lang="hr-HR" sz="1600" dirty="0" err="1" smtClean="0"/>
              <a:t>kompostanu</a:t>
            </a:r>
            <a:r>
              <a:rPr lang="hr-HR" sz="1600" dirty="0" smtClean="0"/>
              <a:t> ( aerobni proces) – nema energetske </a:t>
            </a:r>
            <a:r>
              <a:rPr lang="hr-HR" sz="1600" dirty="0" err="1" smtClean="0"/>
              <a:t>oporabe</a:t>
            </a:r>
            <a:endParaRPr lang="hr-HR" sz="1600" dirty="0" smtClean="0"/>
          </a:p>
        </p:txBody>
      </p:sp>
      <p:graphicFrame>
        <p:nvGraphicFramePr>
          <p:cNvPr id="23" name="Dijagram 22"/>
          <p:cNvGraphicFramePr/>
          <p:nvPr/>
        </p:nvGraphicFramePr>
        <p:xfrm>
          <a:off x="1331640" y="224532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6" name="Pravokutnik s kutom zaobljenim s iste strane 25"/>
          <p:cNvSpPr/>
          <p:nvPr/>
        </p:nvSpPr>
        <p:spPr>
          <a:xfrm rot="5400000">
            <a:off x="4050197" y="1467037"/>
            <a:ext cx="864094" cy="8964487"/>
          </a:xfrm>
          <a:prstGeom prst="round2SameRect">
            <a:avLst>
              <a:gd name="adj1" fmla="val 7753"/>
              <a:gd name="adj2" fmla="val 0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hr-HR" dirty="0"/>
          </a:p>
        </p:txBody>
      </p:sp>
      <p:sp>
        <p:nvSpPr>
          <p:cNvPr id="25" name="TekstniOkvir 24"/>
          <p:cNvSpPr txBox="1"/>
          <p:nvPr/>
        </p:nvSpPr>
        <p:spPr>
          <a:xfrm>
            <a:off x="0" y="555033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- problem ambalažni </a:t>
            </a:r>
            <a:r>
              <a:rPr lang="hr-HR" sz="1600" dirty="0" err="1" smtClean="0"/>
              <a:t>biootpad</a:t>
            </a:r>
            <a:r>
              <a:rPr lang="hr-HR" sz="1600" dirty="0" smtClean="0"/>
              <a:t> i nusprodukti životinjskog podrijetla koji nisu za prehranu ljudi, </a:t>
            </a:r>
            <a:r>
              <a:rPr lang="hr-HR" sz="1600" dirty="0" err="1" smtClean="0"/>
              <a:t>tzv</a:t>
            </a:r>
            <a:r>
              <a:rPr lang="hr-HR" sz="1600" dirty="0" smtClean="0"/>
              <a:t> “napoj”</a:t>
            </a:r>
          </a:p>
          <a:p>
            <a:r>
              <a:rPr lang="hr-HR" sz="1600" dirty="0" smtClean="0"/>
              <a:t> (</a:t>
            </a:r>
            <a:r>
              <a:rPr lang="hr-HR" sz="1600" i="1" dirty="0" smtClean="0"/>
              <a:t>Pravilnik o nusproduktima životinjskog podrijetla koji nisu za </a:t>
            </a:r>
            <a:r>
              <a:rPr lang="hr-HR" sz="1600" i="1" dirty="0" err="1" smtClean="0"/>
              <a:t>prehanu</a:t>
            </a:r>
            <a:r>
              <a:rPr lang="hr-HR" sz="1600" i="1" dirty="0" smtClean="0"/>
              <a:t> ljudi NN87/09</a:t>
            </a:r>
            <a:r>
              <a:rPr lang="hr-HR" sz="1600" dirty="0" smtClean="0"/>
              <a:t> zabranjuje korištenje napoja za prehranu životinja)</a:t>
            </a:r>
          </a:p>
        </p:txBody>
      </p:sp>
      <p:pic>
        <p:nvPicPr>
          <p:cNvPr id="27" name="Picture 4" descr="C:\Documents and Settings\bribic\Desktop\kamion3.jpg"/>
          <p:cNvPicPr>
            <a:picLocks noChangeAspect="1" noChangeArrowheads="1"/>
          </p:cNvPicPr>
          <p:nvPr/>
        </p:nvPicPr>
        <p:blipFill>
          <a:blip r:embed="rId9" cstate="print">
            <a:lum bright="20000"/>
          </a:blip>
          <a:srcRect/>
          <a:stretch>
            <a:fillRect/>
          </a:stretch>
        </p:blipFill>
        <p:spPr bwMode="auto">
          <a:xfrm>
            <a:off x="6259254" y="2564904"/>
            <a:ext cx="2633226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kstniOkvir 9"/>
          <p:cNvSpPr txBox="1"/>
          <p:nvPr/>
        </p:nvSpPr>
        <p:spPr>
          <a:xfrm>
            <a:off x="8352514" y="571480"/>
            <a:ext cx="7915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cistoca.hr</a:t>
            </a:r>
            <a:endParaRPr lang="hr-HR" sz="1050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6FE95EB6-B2CA-4357-8B61-682F876F5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>
                                            <p:graphicEl>
                                              <a:dgm id="{6FE95EB6-B2CA-4357-8B61-682F876F56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069C0D8B-4410-447E-9D6F-9BAA6FFAF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>
                                            <p:graphicEl>
                                              <a:dgm id="{069C0D8B-4410-447E-9D6F-9BAA6FFAF8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0191253E-16C6-43D6-A369-F0077D121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>
                                            <p:graphicEl>
                                              <a:dgm id="{0191253E-16C6-43D6-A369-F0077D1211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25D65157-18FB-4251-AB3A-B53A36568E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>
                                            <p:graphicEl>
                                              <a:dgm id="{25D65157-18FB-4251-AB3A-B53A36568E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1575C81C-9678-418C-82F5-462343866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>
                                            <p:graphicEl>
                                              <a:dgm id="{1575C81C-9678-418C-82F5-4623438664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0F6F5D43-DB52-469B-8AA4-6328E09B6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>
                                            <p:graphicEl>
                                              <a:dgm id="{0F6F5D43-DB52-469B-8AA4-6328E09B64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51421B0F-D6AC-487A-BA53-D94C2F593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>
                                            <p:graphicEl>
                                              <a:dgm id="{51421B0F-D6AC-487A-BA53-D94C2F593C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Graphic spid="23" grpId="0">
        <p:bldSub>
          <a:bldDgm/>
        </p:bldSub>
      </p:bldGraphic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jagram toka: Dokument 5"/>
          <p:cNvSpPr/>
          <p:nvPr/>
        </p:nvSpPr>
        <p:spPr>
          <a:xfrm rot="10800000">
            <a:off x="0" y="6381327"/>
            <a:ext cx="9144000" cy="476695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5" name="Pravokutnik 14"/>
          <p:cNvSpPr/>
          <p:nvPr/>
        </p:nvSpPr>
        <p:spPr>
          <a:xfrm>
            <a:off x="0" y="-24"/>
            <a:ext cx="9144000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Dijagram toka: Dokument 8"/>
          <p:cNvSpPr/>
          <p:nvPr/>
        </p:nvSpPr>
        <p:spPr>
          <a:xfrm>
            <a:off x="-32" y="71414"/>
            <a:ext cx="9144000" cy="909314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650127" y="135162"/>
            <a:ext cx="386369" cy="48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C:\Documents and Settings\bribic\Desktop\logo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1406" y="173811"/>
            <a:ext cx="1248269" cy="54054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Pravokutnik 15"/>
          <p:cNvSpPr/>
          <p:nvPr/>
        </p:nvSpPr>
        <p:spPr>
          <a:xfrm>
            <a:off x="-32" y="6786586"/>
            <a:ext cx="9144000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ekstniOkvir 11"/>
          <p:cNvSpPr txBox="1"/>
          <p:nvPr/>
        </p:nvSpPr>
        <p:spPr>
          <a:xfrm>
            <a:off x="1907704" y="6464369"/>
            <a:ext cx="590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XI. MEĐUNARODNI SIMPOZIJ GOSPODARENJE OTPADOM ZAGREB 2010</a:t>
            </a:r>
            <a:r>
              <a:rPr lang="hr-HR" sz="12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. </a:t>
            </a:r>
          </a:p>
        </p:txBody>
      </p:sp>
      <p:pic>
        <p:nvPicPr>
          <p:cNvPr id="17409" name="Slika 3" descr="G:\SIMPOZIJ\članak\predtretman-flow diagra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2204864"/>
            <a:ext cx="722046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kstniOkvir 13"/>
          <p:cNvSpPr txBox="1"/>
          <p:nvPr/>
        </p:nvSpPr>
        <p:spPr>
          <a:xfrm>
            <a:off x="3203848" y="5805264"/>
            <a:ext cx="33566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i="1" dirty="0" smtClean="0"/>
              <a:t>Slika 2. Shematski dijagram procesa </a:t>
            </a:r>
            <a:r>
              <a:rPr lang="hr-HR" sz="1200" i="1" dirty="0" err="1" smtClean="0"/>
              <a:t>predtretmana</a:t>
            </a:r>
            <a:endParaRPr lang="hr-HR" sz="12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7504" y="836712"/>
            <a:ext cx="4608512" cy="6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4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Postrojenje za proizvodnju bioplina</a:t>
            </a: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8" name="Ravni poveznik 17"/>
          <p:cNvCxnSpPr/>
          <p:nvPr/>
        </p:nvCxnSpPr>
        <p:spPr>
          <a:xfrm>
            <a:off x="179512" y="1412776"/>
            <a:ext cx="882104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kstniOkvir 9"/>
          <p:cNvSpPr txBox="1"/>
          <p:nvPr/>
        </p:nvSpPr>
        <p:spPr>
          <a:xfrm>
            <a:off x="8352514" y="571480"/>
            <a:ext cx="7915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cistoca.hr</a:t>
            </a:r>
            <a:endParaRPr lang="hr-HR" sz="1050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duševljenj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838</TotalTime>
  <Words>1020</Words>
  <Application>Microsoft Office PowerPoint</Application>
  <PresentationFormat>On-screen Show (4:3)</PresentationFormat>
  <Paragraphs>296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tema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ZGH Cistoca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bribic</dc:creator>
  <cp:lastModifiedBy>RIB</cp:lastModifiedBy>
  <cp:revision>81</cp:revision>
  <dcterms:created xsi:type="dcterms:W3CDTF">2009-12-30T10:33:45Z</dcterms:created>
  <dcterms:modified xsi:type="dcterms:W3CDTF">2010-11-24T21:28:12Z</dcterms:modified>
</cp:coreProperties>
</file>