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9DD1598-F248-489E-A245-FCE6AA02646E}" type="datetimeFigureOut">
              <a:rPr lang="en-GB" smtClean="0"/>
              <a:pPr/>
              <a:t>25/11/2010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GB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0D635696-A182-4F48-977E-2FDCBE680A8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D1598-F248-489E-A245-FCE6AA02646E}" type="datetimeFigureOut">
              <a:rPr lang="en-GB" smtClean="0"/>
              <a:pPr/>
              <a:t>25/11/2010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35696-A182-4F48-977E-2FDCBE680A8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D1598-F248-489E-A245-FCE6AA02646E}" type="datetimeFigureOut">
              <a:rPr lang="en-GB" smtClean="0"/>
              <a:pPr/>
              <a:t>25/11/2010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35696-A182-4F48-977E-2FDCBE680A8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9DD1598-F248-489E-A245-FCE6AA02646E}" type="datetimeFigureOut">
              <a:rPr lang="en-GB" smtClean="0"/>
              <a:pPr/>
              <a:t>25/11/2010</a:t>
            </a:fld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D635696-A182-4F48-977E-2FDCBE680A8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9DD1598-F248-489E-A245-FCE6AA02646E}" type="datetimeFigureOut">
              <a:rPr lang="en-GB" smtClean="0"/>
              <a:pPr/>
              <a:t>25/11/2010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GB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0D635696-A182-4F48-977E-2FDCBE680A8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D1598-F248-489E-A245-FCE6AA02646E}" type="datetimeFigureOut">
              <a:rPr lang="en-GB" smtClean="0"/>
              <a:pPr/>
              <a:t>25/11/2010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35696-A182-4F48-977E-2FDCBE680A8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D1598-F248-489E-A245-FCE6AA02646E}" type="datetimeFigureOut">
              <a:rPr lang="en-GB" smtClean="0"/>
              <a:pPr/>
              <a:t>25/11/2010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35696-A182-4F48-977E-2FDCBE680A8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9DD1598-F248-489E-A245-FCE6AA02646E}" type="datetimeFigureOut">
              <a:rPr lang="en-GB" smtClean="0"/>
              <a:pPr/>
              <a:t>25/11/2010</a:t>
            </a:fld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D635696-A182-4F48-977E-2FDCBE680A8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D1598-F248-489E-A245-FCE6AA02646E}" type="datetimeFigureOut">
              <a:rPr lang="en-GB" smtClean="0"/>
              <a:pPr/>
              <a:t>25/11/2010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35696-A182-4F48-977E-2FDCBE680A8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9DD1598-F248-489E-A245-FCE6AA02646E}" type="datetimeFigureOut">
              <a:rPr lang="en-GB" smtClean="0"/>
              <a:pPr/>
              <a:t>25/11/2010</a:t>
            </a:fld>
            <a:endParaRPr lang="en-GB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D635696-A182-4F48-977E-2FDCBE680A8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9DD1598-F248-489E-A245-FCE6AA02646E}" type="datetimeFigureOut">
              <a:rPr lang="en-GB" smtClean="0"/>
              <a:pPr/>
              <a:t>25/11/2010</a:t>
            </a:fld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D635696-A182-4F48-977E-2FDCBE680A8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9DD1598-F248-489E-A245-FCE6AA02646E}" type="datetimeFigureOut">
              <a:rPr lang="en-GB" smtClean="0"/>
              <a:pPr/>
              <a:t>25/11/2010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D635696-A182-4F48-977E-2FDCBE680A8F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mailto:dbjelic@dep-ot.com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2903984"/>
          </a:xfrm>
        </p:spPr>
        <p:txBody>
          <a:bodyPr>
            <a:noAutofit/>
          </a:bodyPr>
          <a:lstStyle/>
          <a:p>
            <a:r>
              <a:rPr lang="bs-Latn-BA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OKOLIŠNA PROCJENA SISTEMA I TEHNOLOGIJA  ČVRSTOG OTPADA POMOĆU EASEWASTE MODELA</a:t>
            </a:r>
            <a:r>
              <a:rPr lang="en-GB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GB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bs-Latn-BA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en-GB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GB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bs-Latn-BA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ENVIRONMENTAL ASSESSMENT OF SOLID WASTE SYSTEMS AND TECHNOLOGIES BY MEANS OF EASEWASTE MODEL</a:t>
            </a:r>
            <a:r>
              <a:rPr lang="en-GB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GB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endParaRPr lang="en-GB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4437112"/>
            <a:ext cx="6400800" cy="1752600"/>
          </a:xfrm>
        </p:spPr>
        <p:txBody>
          <a:bodyPr>
            <a:normAutofit/>
          </a:bodyPr>
          <a:lstStyle/>
          <a:p>
            <a:r>
              <a:rPr lang="en-GB" sz="2000" dirty="0" smtClean="0"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Zagreb, 25. </a:t>
            </a:r>
            <a:r>
              <a:rPr lang="en-GB" sz="2000" dirty="0" err="1" smtClean="0"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i</a:t>
            </a:r>
            <a:r>
              <a:rPr lang="en-GB" sz="2000" dirty="0" smtClean="0"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 26. 11. 2010.god.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332656"/>
            <a:ext cx="8229600" cy="6192688"/>
          </a:xfrm>
        </p:spPr>
        <p:txBody>
          <a:bodyPr>
            <a:noAutofit/>
          </a:bodyPr>
          <a:lstStyle/>
          <a:p>
            <a:pPr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Standardne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uticajne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kategorije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uključuju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:</a:t>
            </a:r>
            <a:endParaRPr lang="en-GB" sz="24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n-US" sz="2400" dirty="0" err="1">
                <a:latin typeface="Arial" pitchFamily="34" charset="0"/>
                <a:cs typeface="Arial" pitchFamily="34" charset="0"/>
              </a:rPr>
              <a:t>globalno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zagrijavanje</a:t>
            </a:r>
            <a:r>
              <a:rPr lang="sr-Latn-CS" sz="2400" dirty="0">
                <a:latin typeface="Arial" pitchFamily="34" charset="0"/>
                <a:cs typeface="Arial" pitchFamily="34" charset="0"/>
              </a:rPr>
              <a:t>, </a:t>
            </a:r>
            <a:endParaRPr lang="en-GB" sz="24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sr-Latn-CS" sz="2400" dirty="0">
                <a:latin typeface="Arial" pitchFamily="34" charset="0"/>
                <a:cs typeface="Arial" pitchFamily="34" charset="0"/>
              </a:rPr>
              <a:t>f</a:t>
            </a:r>
            <a:r>
              <a:rPr lang="sr-Cyrl-BA" sz="2400" dirty="0">
                <a:latin typeface="Arial" pitchFamily="34" charset="0"/>
                <a:cs typeface="Arial" pitchFamily="34" charset="0"/>
              </a:rPr>
              <a:t>ormiranje fotohemijskog ozona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endParaRPr lang="en-GB" sz="24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n-US" sz="2400" dirty="0" err="1">
                <a:latin typeface="Arial" pitchFamily="34" charset="0"/>
                <a:cs typeface="Arial" pitchFamily="34" charset="0"/>
              </a:rPr>
              <a:t>trošenje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ozona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endParaRPr lang="en-GB" sz="24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n-US" sz="2400" dirty="0" err="1">
                <a:latin typeface="Arial" pitchFamily="34" charset="0"/>
                <a:cs typeface="Arial" pitchFamily="34" charset="0"/>
              </a:rPr>
              <a:t>kiselost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endParaRPr lang="en-GB" sz="24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n-US" sz="2400" dirty="0" err="1">
                <a:latin typeface="Arial" pitchFamily="34" charset="0"/>
                <a:cs typeface="Arial" pitchFamily="34" charset="0"/>
              </a:rPr>
              <a:t>obogaćivanje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nutrientima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endParaRPr lang="en-GB" sz="2400" dirty="0">
              <a:latin typeface="Arial" pitchFamily="34" charset="0"/>
              <a:cs typeface="Arial" pitchFamily="34" charset="0"/>
            </a:endParaRPr>
          </a:p>
          <a:p>
            <a:endParaRPr lang="en-GB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Toksički-orijentisane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kategorije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uključuju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</a:t>
            </a:r>
            <a:endParaRPr lang="en-GB" sz="2400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eko-toksičnost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u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zemljištu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endParaRPr lang="en-GB" sz="2400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eko-toksičnost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u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vodi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endParaRPr lang="en-GB" sz="2400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toksikacija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ljudi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preko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tla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</a:t>
            </a:r>
            <a:endParaRPr lang="en-GB" sz="2400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toksikacija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ljudi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preko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vode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endParaRPr lang="en-GB" sz="2400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toksikacija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ljudi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preko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zraka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endParaRPr lang="en-GB" sz="2400" dirty="0" smtClean="0">
              <a:latin typeface="Arial" pitchFamily="34" charset="0"/>
              <a:cs typeface="Arial" pitchFamily="34" charset="0"/>
            </a:endParaRPr>
          </a:p>
          <a:p>
            <a:endParaRPr lang="en-GB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Potencijalni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uticaj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resurse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podzemne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vode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je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predstavljen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(SGR-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unisteni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resursi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podzemne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vode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izračunat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osnovu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količine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podzemne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vode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koja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može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biti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zagađena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od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procijedne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vode</a:t>
            </a:r>
            <a:endParaRPr lang="en-GB" sz="2400" dirty="0" smtClean="0">
              <a:latin typeface="Arial" pitchFamily="34" charset="0"/>
              <a:cs typeface="Arial" pitchFamily="34" charset="0"/>
            </a:endParaRPr>
          </a:p>
          <a:p>
            <a:endParaRPr lang="en-GB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0" y="0"/>
          <a:ext cx="9144000" cy="7162800"/>
        </p:xfrm>
        <a:graphic>
          <a:graphicData uri="http://schemas.openxmlformats.org/drawingml/2006/table">
            <a:tbl>
              <a:tblPr/>
              <a:tblGrid>
                <a:gridCol w="3048000"/>
                <a:gridCol w="1770635"/>
                <a:gridCol w="4325365"/>
              </a:tblGrid>
              <a:tr h="9144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bs-Latn-BA" sz="20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Kategorija potencijalnog uticaja</a:t>
                      </a:r>
                      <a:endParaRPr lang="en-GB" sz="20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430" marR="684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bs-Latn-BA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Oznaka</a:t>
                      </a:r>
                      <a:endParaRPr lang="en-GB" sz="20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430" marR="684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bs-Latn-BA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Jedinica</a:t>
                      </a:r>
                      <a:endParaRPr lang="en-GB" sz="20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430" marR="684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globalno zagrijavanje  </a:t>
                      </a:r>
                      <a:endParaRPr lang="en-GB" sz="20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430" marR="684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GW</a:t>
                      </a:r>
                      <a:endParaRPr lang="en-GB" sz="20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430" marR="684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CO2-ekv. osoba</a:t>
                      </a:r>
                      <a:r>
                        <a:rPr lang="en-US" sz="2000" baseline="30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–1</a:t>
                      </a:r>
                      <a:r>
                        <a:rPr lang="en-US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godina</a:t>
                      </a:r>
                      <a:r>
                        <a:rPr lang="en-US" sz="2000" baseline="30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–1</a:t>
                      </a:r>
                      <a:endParaRPr lang="en-GB" sz="20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430" marR="684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Latn-CS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f</a:t>
                      </a:r>
                      <a:r>
                        <a:rPr lang="sr-Cyrl-BA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ormiranje fotohemijskog ozona</a:t>
                      </a:r>
                      <a:endParaRPr lang="en-GB" sz="20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430" marR="684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sr-Latn-CS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POF</a:t>
                      </a:r>
                      <a:endParaRPr lang="en-GB" sz="20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430" marR="684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C2H4- ekv. osoba</a:t>
                      </a:r>
                      <a:r>
                        <a:rPr lang="en-US" sz="2000" baseline="30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–1</a:t>
                      </a:r>
                      <a:r>
                        <a:rPr lang="en-US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godina</a:t>
                      </a:r>
                      <a:r>
                        <a:rPr lang="en-US" sz="2000" baseline="30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–1</a:t>
                      </a:r>
                      <a:endParaRPr lang="en-GB" sz="20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430" marR="684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trošenje ozona</a:t>
                      </a:r>
                      <a:endParaRPr lang="en-GB" sz="20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430" marR="684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bs-Latn-BA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OD</a:t>
                      </a:r>
                      <a:endParaRPr lang="en-GB" sz="20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430" marR="684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CFC-11- ekv. osoba</a:t>
                      </a:r>
                      <a:r>
                        <a:rPr lang="en-US" sz="2000" baseline="30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–1</a:t>
                      </a:r>
                      <a:r>
                        <a:rPr lang="en-US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godina</a:t>
                      </a:r>
                      <a:r>
                        <a:rPr lang="en-US" sz="2000" baseline="30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–1</a:t>
                      </a:r>
                      <a:endParaRPr lang="en-GB" sz="20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430" marR="684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kiselost</a:t>
                      </a:r>
                      <a:endParaRPr lang="en-GB" sz="20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430" marR="684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bs-Latn-BA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AC</a:t>
                      </a:r>
                      <a:endParaRPr lang="en-GB" sz="20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430" marR="684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SO2- ekv. osoba</a:t>
                      </a:r>
                      <a:r>
                        <a:rPr lang="en-US" sz="2000" baseline="30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–1</a:t>
                      </a:r>
                      <a:r>
                        <a:rPr lang="en-US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godina</a:t>
                      </a:r>
                      <a:r>
                        <a:rPr lang="en-US" sz="2000" baseline="30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–1</a:t>
                      </a:r>
                      <a:endParaRPr lang="en-GB" sz="20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430" marR="684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obogaćivanje nutrientima</a:t>
                      </a:r>
                      <a:endParaRPr lang="en-GB" sz="20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430" marR="684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bs-Latn-BA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NE</a:t>
                      </a:r>
                      <a:endParaRPr lang="en-GB" sz="20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430" marR="684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NO3- ekv. osoba</a:t>
                      </a:r>
                      <a:r>
                        <a:rPr lang="en-US" sz="2000" baseline="30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–1</a:t>
                      </a:r>
                      <a:r>
                        <a:rPr lang="en-US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godina</a:t>
                      </a:r>
                      <a:r>
                        <a:rPr lang="en-US" sz="2000" baseline="30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–1</a:t>
                      </a:r>
                      <a:endParaRPr lang="en-GB" sz="20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430" marR="684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eko-toksičnost u zemljištu</a:t>
                      </a:r>
                      <a:endParaRPr lang="en-GB" sz="20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430" marR="684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bs-Latn-BA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ETs</a:t>
                      </a:r>
                      <a:endParaRPr lang="en-GB" sz="20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430" marR="684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m</a:t>
                      </a:r>
                      <a:r>
                        <a:rPr lang="en-US" sz="2000" baseline="30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</a:t>
                      </a:r>
                      <a:r>
                        <a:rPr lang="en-US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tla osoba</a:t>
                      </a:r>
                      <a:r>
                        <a:rPr lang="en-US" sz="2000" baseline="30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–1</a:t>
                      </a:r>
                      <a:r>
                        <a:rPr lang="en-US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godina</a:t>
                      </a:r>
                      <a:r>
                        <a:rPr lang="en-US" sz="2000" baseline="30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–1</a:t>
                      </a:r>
                      <a:endParaRPr lang="en-GB" sz="20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430" marR="684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eko-toksičnost u vodi</a:t>
                      </a:r>
                      <a:endParaRPr lang="en-GB" sz="20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430" marR="684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bs-Latn-BA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ETw</a:t>
                      </a:r>
                      <a:endParaRPr lang="en-GB" sz="20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430" marR="684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m</a:t>
                      </a:r>
                      <a:r>
                        <a:rPr lang="en-US" sz="2000" baseline="30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</a:t>
                      </a:r>
                      <a:r>
                        <a:rPr lang="en-US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vode osoba</a:t>
                      </a:r>
                      <a:r>
                        <a:rPr lang="en-US" sz="2000" baseline="30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–1</a:t>
                      </a:r>
                      <a:r>
                        <a:rPr lang="en-US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godina</a:t>
                      </a:r>
                      <a:r>
                        <a:rPr lang="en-US" sz="2000" baseline="30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–1</a:t>
                      </a:r>
                      <a:endParaRPr lang="en-GB" sz="20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430" marR="684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toksikacija ljudi preko tla</a:t>
                      </a:r>
                      <a:endParaRPr lang="en-GB" sz="20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430" marR="684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bs-Latn-BA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HTs</a:t>
                      </a:r>
                      <a:endParaRPr lang="en-GB" sz="20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430" marR="684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m</a:t>
                      </a:r>
                      <a:r>
                        <a:rPr lang="en-US" sz="2000" baseline="30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</a:t>
                      </a:r>
                      <a:r>
                        <a:rPr lang="en-US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tla osoba</a:t>
                      </a:r>
                      <a:r>
                        <a:rPr lang="en-US" sz="2000" baseline="30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–1</a:t>
                      </a:r>
                      <a:r>
                        <a:rPr lang="en-US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godina</a:t>
                      </a:r>
                      <a:r>
                        <a:rPr lang="en-US" sz="2000" baseline="30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–1</a:t>
                      </a:r>
                      <a:endParaRPr lang="en-GB" sz="20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430" marR="684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toksikacija ljudi preko zraka</a:t>
                      </a:r>
                      <a:endParaRPr lang="en-GB" sz="20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430" marR="684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bs-Latn-BA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HTa</a:t>
                      </a:r>
                      <a:endParaRPr lang="en-GB" sz="20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430" marR="684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m</a:t>
                      </a:r>
                      <a:r>
                        <a:rPr lang="en-US" sz="2000" baseline="30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</a:t>
                      </a:r>
                      <a:r>
                        <a:rPr lang="en-US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zraka osoba</a:t>
                      </a:r>
                      <a:r>
                        <a:rPr lang="en-US" sz="2000" baseline="30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–1</a:t>
                      </a:r>
                      <a:r>
                        <a:rPr lang="en-US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godina</a:t>
                      </a:r>
                      <a:r>
                        <a:rPr lang="en-US" sz="2000" baseline="30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–1</a:t>
                      </a:r>
                      <a:endParaRPr lang="en-GB" sz="20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430" marR="684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toksikacija ljudi preko vode</a:t>
                      </a:r>
                      <a:endParaRPr lang="en-GB" sz="20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430" marR="684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bs-Latn-BA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HTw</a:t>
                      </a:r>
                      <a:endParaRPr lang="en-GB" sz="20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430" marR="684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m</a:t>
                      </a:r>
                      <a:r>
                        <a:rPr lang="en-US" sz="2000" baseline="30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</a:t>
                      </a:r>
                      <a:r>
                        <a:rPr lang="en-US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vode osoba</a:t>
                      </a:r>
                      <a:r>
                        <a:rPr lang="en-US" sz="2000" baseline="30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–1</a:t>
                      </a:r>
                      <a:r>
                        <a:rPr lang="en-US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godina</a:t>
                      </a:r>
                      <a:r>
                        <a:rPr lang="en-US" sz="2000" baseline="30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–1</a:t>
                      </a:r>
                      <a:endParaRPr lang="en-GB" sz="20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430" marR="684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bs-Latn-BA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uništeni resursi podzemne vode</a:t>
                      </a:r>
                      <a:endParaRPr lang="en-GB" sz="20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430" marR="684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bs-Latn-BA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SGR</a:t>
                      </a:r>
                      <a:endParaRPr lang="en-GB" sz="20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430" marR="684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m</a:t>
                      </a:r>
                      <a:r>
                        <a:rPr lang="en-US" sz="2000" baseline="300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</a:t>
                      </a:r>
                      <a:r>
                        <a:rPr lang="en-US" sz="20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podzemene</a:t>
                      </a:r>
                      <a:r>
                        <a:rPr lang="en-US" sz="20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vode</a:t>
                      </a:r>
                      <a:r>
                        <a:rPr lang="en-US" sz="20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osoba</a:t>
                      </a:r>
                      <a:r>
                        <a:rPr lang="en-US" sz="2000" baseline="300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–1</a:t>
                      </a:r>
                      <a:r>
                        <a:rPr lang="en-US" sz="20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godina</a:t>
                      </a:r>
                      <a:r>
                        <a:rPr lang="en-US" sz="2000" baseline="300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–1</a:t>
                      </a:r>
                      <a:endParaRPr lang="en-GB" sz="20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430" marR="684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764704"/>
            <a:ext cx="8229600" cy="5112568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Arial" pitchFamily="34" charset="0"/>
                <a:cs typeface="Arial" pitchFamily="34" charset="0"/>
              </a:rPr>
              <a:t>EASEWASTE</a:t>
            </a:r>
            <a:r>
              <a:rPr lang="sr-Cyrl-BA" sz="2400" dirty="0">
                <a:latin typeface="Arial" pitchFamily="34" charset="0"/>
                <a:cs typeface="Arial" pitchFamily="34" charset="0"/>
              </a:rPr>
              <a:t> model može procjeniti </a:t>
            </a:r>
            <a:r>
              <a:rPr lang="sr-Latn-CS" sz="2400" dirty="0">
                <a:latin typeface="Arial" pitchFamily="34" charset="0"/>
                <a:cs typeface="Arial" pitchFamily="34" charset="0"/>
              </a:rPr>
              <a:t>okolišne</a:t>
            </a:r>
            <a:r>
              <a:rPr lang="sr-Cyrl-BA" sz="2400" dirty="0">
                <a:latin typeface="Arial" pitchFamily="34" charset="0"/>
                <a:cs typeface="Arial" pitchFamily="34" charset="0"/>
              </a:rPr>
              <a:t> izmjene i potencijalne uticaje na </a:t>
            </a:r>
            <a:r>
              <a:rPr lang="sr-Latn-CS" sz="2400" dirty="0">
                <a:latin typeface="Arial" pitchFamily="34" charset="0"/>
                <a:cs typeface="Arial" pitchFamily="34" charset="0"/>
              </a:rPr>
              <a:t>okoliš</a:t>
            </a:r>
            <a:r>
              <a:rPr lang="sr-Cyrl-BA" sz="2400" dirty="0">
                <a:latin typeface="Arial" pitchFamily="34" charset="0"/>
                <a:cs typeface="Arial" pitchFamily="34" charset="0"/>
              </a:rPr>
              <a:t> koji su povezani sa sistemom upravljanja otpada za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komunalni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čvrsti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otpad</a:t>
            </a:r>
            <a:r>
              <a:rPr lang="sr-Cyrl-BA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en-GB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sr-Cyrl-BA" sz="2400" dirty="0" smtClean="0">
                <a:latin typeface="Arial" pitchFamily="34" charset="0"/>
                <a:cs typeface="Arial" pitchFamily="34" charset="0"/>
              </a:rPr>
              <a:t> </a:t>
            </a:r>
            <a:endParaRPr lang="en-GB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sr-Cyrl-BA" sz="2400" dirty="0" smtClean="0">
                <a:latin typeface="Arial" pitchFamily="34" charset="0"/>
                <a:cs typeface="Arial" pitchFamily="34" charset="0"/>
              </a:rPr>
              <a:t>Sastav </a:t>
            </a:r>
            <a:r>
              <a:rPr lang="sr-Cyrl-BA" sz="2400" dirty="0">
                <a:latin typeface="Arial" pitchFamily="34" charset="0"/>
                <a:cs typeface="Arial" pitchFamily="34" charset="0"/>
              </a:rPr>
              <a:t>unesenog otpada u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EASEWASTE</a:t>
            </a:r>
            <a:r>
              <a:rPr lang="sr-Cyrl-BA" sz="2400" dirty="0">
                <a:latin typeface="Arial" pitchFamily="34" charset="0"/>
                <a:cs typeface="Arial" pitchFamily="34" charset="0"/>
              </a:rPr>
              <a:t> se može definisati sa 48 </a:t>
            </a:r>
            <a:r>
              <a:rPr lang="sr-Latn-CS" sz="2400" dirty="0">
                <a:latin typeface="Arial" pitchFamily="34" charset="0"/>
                <a:cs typeface="Arial" pitchFamily="34" charset="0"/>
              </a:rPr>
              <a:t>različitih </a:t>
            </a:r>
            <a:r>
              <a:rPr lang="sr-Latn-CS" sz="2400" dirty="0" smtClean="0">
                <a:latin typeface="Arial" pitchFamily="34" charset="0"/>
                <a:cs typeface="Arial" pitchFamily="34" charset="0"/>
              </a:rPr>
              <a:t>frakcija</a:t>
            </a:r>
            <a:endParaRPr lang="en-GB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GB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sr-Cyrl-BA" sz="2400" dirty="0">
                <a:latin typeface="Arial" pitchFamily="34" charset="0"/>
                <a:cs typeface="Arial" pitchFamily="34" charset="0"/>
              </a:rPr>
              <a:t>Model je podjeljen u tri glavna dijela za korisnički input: „proizvodnja otpada“, „sakupljanje otpada“ i „tretiranj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e</a:t>
            </a:r>
            <a:r>
              <a:rPr lang="sr-Cyrl-BA" sz="2400" dirty="0">
                <a:latin typeface="Arial" pitchFamily="34" charset="0"/>
                <a:cs typeface="Arial" pitchFamily="34" charset="0"/>
              </a:rPr>
              <a:t> otpada, </a:t>
            </a:r>
            <a:r>
              <a:rPr lang="sr-Latn-CS" sz="2400" dirty="0">
                <a:latin typeface="Arial" pitchFamily="34" charset="0"/>
                <a:cs typeface="Arial" pitchFamily="34" charset="0"/>
              </a:rPr>
              <a:t>oporaba</a:t>
            </a:r>
            <a:r>
              <a:rPr lang="sr-Cyrl-BA" sz="2400" dirty="0">
                <a:latin typeface="Arial" pitchFamily="34" charset="0"/>
                <a:cs typeface="Arial" pitchFamily="34" charset="0"/>
              </a:rPr>
              <a:t> i odlaganje“</a:t>
            </a:r>
            <a:endParaRPr lang="en-GB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slika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-40121"/>
            <a:ext cx="6410697" cy="689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CS" sz="2400" b="1" dirty="0">
                <a:latin typeface="Arial" pitchFamily="34" charset="0"/>
                <a:cs typeface="Arial" pitchFamily="34" charset="0"/>
              </a:rPr>
              <a:t>Studija slučaja</a:t>
            </a:r>
            <a:endParaRPr lang="en-GB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Cyrl-BA" dirty="0" smtClean="0">
                <a:latin typeface="Arial" pitchFamily="34" charset="0"/>
                <a:cs typeface="Arial" pitchFamily="34" charset="0"/>
              </a:rPr>
              <a:t>Op</a:t>
            </a:r>
            <a:r>
              <a:rPr lang="sr-Latn-CS" dirty="0" smtClean="0">
                <a:latin typeface="Arial" pitchFamily="34" charset="0"/>
                <a:cs typeface="Arial" pitchFamily="34" charset="0"/>
              </a:rPr>
              <a:t>ć</a:t>
            </a:r>
            <a:r>
              <a:rPr lang="sr-Cyrl-BA" dirty="0" smtClean="0">
                <a:latin typeface="Arial" pitchFamily="34" charset="0"/>
                <a:cs typeface="Arial" pitchFamily="34" charset="0"/>
              </a:rPr>
              <a:t>ina </a:t>
            </a:r>
            <a:r>
              <a:rPr lang="sr-Latn-CS" dirty="0" smtClean="0">
                <a:latin typeface="Arial" pitchFamily="34" charset="0"/>
                <a:cs typeface="Arial" pitchFamily="34" charset="0"/>
              </a:rPr>
              <a:t>sa </a:t>
            </a:r>
            <a:r>
              <a:rPr lang="sr-Cyrl-BA" dirty="0" smtClean="0">
                <a:latin typeface="Arial" pitchFamily="34" charset="0"/>
                <a:cs typeface="Arial" pitchFamily="34" charset="0"/>
              </a:rPr>
              <a:t>300.000 </a:t>
            </a:r>
            <a:r>
              <a:rPr lang="sr-Cyrl-BA" sz="2400" dirty="0">
                <a:latin typeface="Arial" pitchFamily="34" charset="0"/>
                <a:cs typeface="Arial" pitchFamily="34" charset="0"/>
              </a:rPr>
              <a:t>stanovnika nastanjenih u 140.00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domaćinstava</a:t>
            </a:r>
            <a:r>
              <a:rPr lang="sr-Cyrl-BA" sz="2400" dirty="0">
                <a:latin typeface="Arial" pitchFamily="34" charset="0"/>
                <a:cs typeface="Arial" pitchFamily="34" charset="0"/>
              </a:rPr>
              <a:t>. Op</a:t>
            </a:r>
            <a:r>
              <a:rPr lang="sr-Latn-CS" sz="2400" dirty="0">
                <a:latin typeface="Arial" pitchFamily="34" charset="0"/>
                <a:cs typeface="Arial" pitchFamily="34" charset="0"/>
              </a:rPr>
              <a:t>ć</a:t>
            </a:r>
            <a:r>
              <a:rPr lang="sr-Cyrl-BA" sz="2400" dirty="0">
                <a:latin typeface="Arial" pitchFamily="34" charset="0"/>
                <a:cs typeface="Arial" pitchFamily="34" charset="0"/>
              </a:rPr>
              <a:t>ina proizvede otprilike 81.000 tona otpada iz domaćinstva bez otpada iz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bašta</a:t>
            </a:r>
            <a:r>
              <a:rPr lang="sr-Cyrl-BA" sz="2400" dirty="0">
                <a:latin typeface="Arial" pitchFamily="34" charset="0"/>
                <a:cs typeface="Arial" pitchFamily="34" charset="0"/>
              </a:rPr>
              <a:t> i kabastog otpada. </a:t>
            </a:r>
            <a:endParaRPr lang="en-GB" sz="2400" dirty="0" smtClean="0">
              <a:latin typeface="Arial" pitchFamily="34" charset="0"/>
              <a:cs typeface="Arial" pitchFamily="34" charset="0"/>
            </a:endParaRPr>
          </a:p>
          <a:p>
            <a:endParaRPr lang="en-GB" sz="2400" dirty="0">
              <a:latin typeface="Arial" pitchFamily="34" charset="0"/>
              <a:cs typeface="Arial" pitchFamily="34" charset="0"/>
            </a:endParaRPr>
          </a:p>
          <a:p>
            <a:endParaRPr lang="en-GB" sz="2400" dirty="0" smtClean="0">
              <a:latin typeface="Arial" pitchFamily="34" charset="0"/>
              <a:cs typeface="Arial" pitchFamily="34" charset="0"/>
            </a:endParaRPr>
          </a:p>
          <a:p>
            <a:endParaRPr lang="en-GB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0"/>
            <a:ext cx="9144000" cy="6597352"/>
          </a:xfrm>
        </p:spPr>
        <p:txBody>
          <a:bodyPr>
            <a:noAutofit/>
          </a:bodyPr>
          <a:lstStyle/>
          <a:p>
            <a:r>
              <a:rPr lang="sr-Cyrl-BA" sz="2400" dirty="0">
                <a:latin typeface="Arial" pitchFamily="34" charset="0"/>
                <a:cs typeface="Arial" pitchFamily="34" charset="0"/>
              </a:rPr>
              <a:t>U proljeće 2001. godine opština je implementirala novu strategiju upravljanja otpadom koja je podrazumjevala separ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iranje</a:t>
            </a:r>
            <a:r>
              <a:rPr lang="sr-Cyrl-BA" sz="2400" dirty="0">
                <a:latin typeface="Arial" pitchFamily="34" charset="0"/>
                <a:cs typeface="Arial" pitchFamily="34" charset="0"/>
              </a:rPr>
              <a:t> organkog ot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p</a:t>
            </a:r>
            <a:r>
              <a:rPr lang="sr-Cyrl-BA" sz="2400" dirty="0">
                <a:latin typeface="Arial" pitchFamily="34" charset="0"/>
                <a:cs typeface="Arial" pitchFamily="34" charset="0"/>
              </a:rPr>
              <a:t>ada iz domaćinstva na izvoru. </a:t>
            </a:r>
            <a:endParaRPr lang="en-GB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sr-Cyrl-BA" sz="2400" dirty="0" smtClean="0">
                <a:latin typeface="Arial" pitchFamily="34" charset="0"/>
                <a:cs typeface="Arial" pitchFamily="34" charset="0"/>
              </a:rPr>
              <a:t>Separ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iranj</a:t>
            </a:r>
            <a:r>
              <a:rPr lang="sr-Cyrl-BA" sz="2400" dirty="0">
                <a:latin typeface="Arial" pitchFamily="34" charset="0"/>
                <a:cs typeface="Arial" pitchFamily="34" charset="0"/>
              </a:rPr>
              <a:t>e 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je </a:t>
            </a:r>
            <a:r>
              <a:rPr lang="sr-Cyrl-BA" sz="2400" dirty="0">
                <a:latin typeface="Arial" pitchFamily="34" charset="0"/>
                <a:cs typeface="Arial" pitchFamily="34" charset="0"/>
              </a:rPr>
              <a:t>vršen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o</a:t>
            </a:r>
            <a:r>
              <a:rPr lang="sr-Cyrl-BA" sz="2400" dirty="0">
                <a:latin typeface="Arial" pitchFamily="34" charset="0"/>
                <a:cs typeface="Arial" pitchFamily="34" charset="0"/>
              </a:rPr>
              <a:t> u plastične zelene kese, </a:t>
            </a:r>
            <a:endParaRPr lang="en-GB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sr-Cyrl-BA" sz="2400" dirty="0" smtClean="0">
                <a:latin typeface="Arial" pitchFamily="34" charset="0"/>
                <a:cs typeface="Arial" pitchFamily="34" charset="0"/>
              </a:rPr>
              <a:t>zatim </a:t>
            </a:r>
            <a:r>
              <a:rPr lang="sr-Cyrl-BA" sz="2400" dirty="0">
                <a:latin typeface="Arial" pitchFamily="34" charset="0"/>
                <a:cs typeface="Arial" pitchFamily="34" charset="0"/>
              </a:rPr>
              <a:t>su implementirali sakupljanje mješanog organskog i preostalog otpada, i postrojenje optičkog sortiranja prije anaerobne razgradnj</a:t>
            </a:r>
            <a:r>
              <a:rPr lang="sr-Latn-CS" sz="2400" dirty="0">
                <a:latin typeface="Arial" pitchFamily="34" charset="0"/>
                <a:cs typeface="Arial" pitchFamily="34" charset="0"/>
              </a:rPr>
              <a:t>e</a:t>
            </a:r>
            <a:r>
              <a:rPr lang="sr-Cyrl-BA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en-GB" sz="2400" dirty="0" smtClean="0">
              <a:latin typeface="Arial" pitchFamily="34" charset="0"/>
              <a:cs typeface="Arial" pitchFamily="34" charset="0"/>
            </a:endParaRPr>
          </a:p>
          <a:p>
            <a:endParaRPr lang="en-GB" sz="2400" dirty="0">
              <a:latin typeface="Arial" pitchFamily="34" charset="0"/>
              <a:cs typeface="Arial" pitchFamily="34" charset="0"/>
            </a:endParaRPr>
          </a:p>
          <a:p>
            <a:endParaRPr lang="en-GB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332656"/>
            <a:ext cx="8676456" cy="5904656"/>
          </a:xfrm>
        </p:spPr>
        <p:txBody>
          <a:bodyPr>
            <a:normAutofit/>
          </a:bodyPr>
          <a:lstStyle/>
          <a:p>
            <a:r>
              <a:rPr lang="sr-Cyrl-BA" sz="2400" dirty="0" smtClean="0">
                <a:latin typeface="Arial" pitchFamily="34" charset="0"/>
                <a:cs typeface="Arial" pitchFamily="34" charset="0"/>
              </a:rPr>
              <a:t>organski otpad upućivan na anaero</a:t>
            </a:r>
            <a:r>
              <a:rPr lang="sr-Cyrl-CS" sz="2400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sr-Cyrl-BA" sz="2400" dirty="0" smtClean="0">
                <a:latin typeface="Arial" pitchFamily="34" charset="0"/>
                <a:cs typeface="Arial" pitchFamily="34" charset="0"/>
              </a:rPr>
              <a:t>nu digestiju i razgrađene biomase su se koristile na obližnjem poljoprivrednom zemljištu</a:t>
            </a:r>
            <a:endParaRPr lang="en-GB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sr-Cyrl-BA" sz="2400" dirty="0" smtClean="0">
                <a:latin typeface="Arial" pitchFamily="34" charset="0"/>
                <a:cs typeface="Arial" pitchFamily="34" charset="0"/>
              </a:rPr>
              <a:t> Kao prvo, odlučeno je </a:t>
            </a:r>
            <a:r>
              <a:rPr lang="sr-Cyrl-CS" sz="2400" dirty="0" smtClean="0">
                <a:latin typeface="Arial" pitchFamily="34" charset="0"/>
                <a:cs typeface="Arial" pitchFamily="34" charset="0"/>
              </a:rPr>
              <a:t>da </a:t>
            </a:r>
            <a:r>
              <a:rPr lang="sr-Cyrl-BA" sz="2400" dirty="0" smtClean="0">
                <a:latin typeface="Arial" pitchFamily="34" charset="0"/>
                <a:cs typeface="Arial" pitchFamily="34" charset="0"/>
              </a:rPr>
              <a:t>vozila za sakupljanje treba da smanje nivo kompaktiranja (zbijanja) što je dovelo do toga da je svaka utovarena količina manja nego ranije. </a:t>
            </a:r>
            <a:endParaRPr lang="en-GB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sr-Cyrl-BA" sz="2400" dirty="0" smtClean="0">
                <a:latin typeface="Arial" pitchFamily="34" charset="0"/>
                <a:cs typeface="Arial" pitchFamily="34" charset="0"/>
              </a:rPr>
              <a:t>Druga inicijativa bila je da se zelene plastične kese koje su podj</a:t>
            </a:r>
            <a:r>
              <a:rPr lang="sr-Cyrl-CS" sz="2400" dirty="0" smtClean="0">
                <a:latin typeface="Arial" pitchFamily="34" charset="0"/>
                <a:cs typeface="Arial" pitchFamily="34" charset="0"/>
              </a:rPr>
              <a:t>e</a:t>
            </a:r>
            <a:r>
              <a:rPr lang="sr-Cyrl-BA" sz="2400" dirty="0" smtClean="0">
                <a:latin typeface="Arial" pitchFamily="34" charset="0"/>
                <a:cs typeface="Arial" pitchFamily="34" charset="0"/>
              </a:rPr>
              <a:t>ljene stanovništvu koriste za odlaganje dijelova organskog otpada kao i dijelova preostalog otpada kako bi postrojenja za optičko sortiranje optimalno funkcioni</a:t>
            </a:r>
            <a:r>
              <a:rPr lang="sr-Cyrl-CS" sz="2400" dirty="0" smtClean="0">
                <a:latin typeface="Arial" pitchFamily="34" charset="0"/>
                <a:cs typeface="Arial" pitchFamily="34" charset="0"/>
              </a:rPr>
              <a:t>r</a:t>
            </a:r>
            <a:r>
              <a:rPr lang="sr-Cyrl-BA" sz="2400" dirty="0" smtClean="0">
                <a:latin typeface="Arial" pitchFamily="34" charset="0"/>
                <a:cs typeface="Arial" pitchFamily="34" charset="0"/>
              </a:rPr>
              <a:t>ala. </a:t>
            </a:r>
            <a:endParaRPr lang="en-GB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sr-Latn-CS" sz="2400" dirty="0" smtClean="0">
                <a:latin typeface="Arial" pitchFamily="34" charset="0"/>
                <a:cs typeface="Arial" pitchFamily="34" charset="0"/>
              </a:rPr>
              <a:t>O</a:t>
            </a:r>
            <a:r>
              <a:rPr lang="sr-Cyrl-BA" sz="2400" dirty="0" smtClean="0">
                <a:latin typeface="Arial" pitchFamily="34" charset="0"/>
                <a:cs typeface="Arial" pitchFamily="34" charset="0"/>
              </a:rPr>
              <a:t>dlučeno </a:t>
            </a:r>
            <a:r>
              <a:rPr lang="sr-Cyrl-BA" sz="2400" dirty="0" smtClean="0">
                <a:latin typeface="Arial" pitchFamily="34" charset="0"/>
                <a:cs typeface="Arial" pitchFamily="34" charset="0"/>
              </a:rPr>
              <a:t>da se koriste jače, prema tome deblje, plastične kese kako bi se smanjio broj probušenih kesa što </a:t>
            </a:r>
            <a:r>
              <a:rPr lang="sr-Cyrl-CS" sz="2400" dirty="0" smtClean="0">
                <a:latin typeface="Arial" pitchFamily="34" charset="0"/>
                <a:cs typeface="Arial" pitchFamily="34" charset="0"/>
              </a:rPr>
              <a:t>je</a:t>
            </a:r>
            <a:r>
              <a:rPr lang="sr-Cyrl-BA" sz="2400" dirty="0" smtClean="0">
                <a:latin typeface="Arial" pitchFamily="34" charset="0"/>
                <a:cs typeface="Arial" pitchFamily="34" charset="0"/>
              </a:rPr>
              <a:t> trebalo dovesti do povećana količine organskog otpada za anaero</a:t>
            </a:r>
            <a:r>
              <a:rPr lang="sr-Cyrl-CS" sz="2400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sr-Cyrl-BA" sz="2400" dirty="0" smtClean="0">
                <a:latin typeface="Arial" pitchFamily="34" charset="0"/>
                <a:cs typeface="Arial" pitchFamily="34" charset="0"/>
              </a:rPr>
              <a:t>nu digestiju</a:t>
            </a:r>
            <a:endParaRPr lang="en-GB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CS" sz="2400" b="1" dirty="0">
                <a:latin typeface="Arial" pitchFamily="34" charset="0"/>
                <a:cs typeface="Arial" pitchFamily="34" charset="0"/>
              </a:rPr>
              <a:t>Scenariji</a:t>
            </a:r>
            <a:r>
              <a:rPr lang="en-GB" sz="2400" b="1" dirty="0">
                <a:latin typeface="Arial" pitchFamily="34" charset="0"/>
                <a:cs typeface="Arial" pitchFamily="34" charset="0"/>
              </a:rPr>
              <a:t/>
            </a:r>
            <a:br>
              <a:rPr lang="en-GB" sz="2400" b="1" dirty="0">
                <a:latin typeface="Arial" pitchFamily="34" charset="0"/>
                <a:cs typeface="Arial" pitchFamily="34" charset="0"/>
              </a:rPr>
            </a:br>
            <a:endParaRPr lang="en-GB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P</a:t>
            </a:r>
            <a:r>
              <a:rPr lang="sr-Cyrl-BA" sz="2400" dirty="0" smtClean="0">
                <a:latin typeface="Arial" pitchFamily="34" charset="0"/>
                <a:cs typeface="Arial" pitchFamily="34" charset="0"/>
              </a:rPr>
              <a:t>rvi </a:t>
            </a:r>
            <a:r>
              <a:rPr lang="sr-Cyrl-BA" sz="2400" dirty="0">
                <a:latin typeface="Arial" pitchFamily="34" charset="0"/>
                <a:cs typeface="Arial" pitchFamily="34" charset="0"/>
              </a:rPr>
              <a:t>par </a:t>
            </a:r>
            <a:r>
              <a:rPr lang="sr-Latn-CS" sz="2400" dirty="0">
                <a:latin typeface="Arial" pitchFamily="34" charset="0"/>
                <a:cs typeface="Arial" pitchFamily="34" charset="0"/>
              </a:rPr>
              <a:t>scenarija (A i B) razmatrao </a:t>
            </a:r>
            <a:r>
              <a:rPr lang="sr-Cyrl-BA" sz="2400" dirty="0">
                <a:latin typeface="Arial" pitchFamily="34" charset="0"/>
                <a:cs typeface="Arial" pitchFamily="34" charset="0"/>
              </a:rPr>
              <a:t>ukupnu količinu čvrstog otpada iz domaćinstva proizvedenog </a:t>
            </a:r>
            <a:r>
              <a:rPr lang="sr-Latn-CS" sz="2400" dirty="0">
                <a:latin typeface="Arial" pitchFamily="34" charset="0"/>
                <a:cs typeface="Arial" pitchFamily="34" charset="0"/>
              </a:rPr>
              <a:t>u</a:t>
            </a:r>
            <a:r>
              <a:rPr lang="sr-Cyrl-BA" sz="2400" dirty="0">
                <a:latin typeface="Arial" pitchFamily="34" charset="0"/>
                <a:cs typeface="Arial" pitchFamily="34" charset="0"/>
              </a:rPr>
              <a:t> op</a:t>
            </a:r>
            <a:r>
              <a:rPr lang="sr-Latn-CS" sz="2400" dirty="0">
                <a:latin typeface="Arial" pitchFamily="34" charset="0"/>
                <a:cs typeface="Arial" pitchFamily="34" charset="0"/>
              </a:rPr>
              <a:t>ć</a:t>
            </a:r>
            <a:r>
              <a:rPr lang="sr-Cyrl-BA" sz="2400" dirty="0">
                <a:latin typeface="Arial" pitchFamily="34" charset="0"/>
                <a:cs typeface="Arial" pitchFamily="34" charset="0"/>
              </a:rPr>
              <a:t>ini </a:t>
            </a:r>
            <a:r>
              <a:rPr lang="sr-Latn-CS" sz="2400" dirty="0">
                <a:latin typeface="Arial" pitchFamily="34" charset="0"/>
                <a:cs typeface="Arial" pitchFamily="34" charset="0"/>
              </a:rPr>
              <a:t>poredeći insineraciju </a:t>
            </a:r>
            <a:r>
              <a:rPr lang="sr-Cyrl-BA" sz="2400" dirty="0">
                <a:latin typeface="Arial" pitchFamily="34" charset="0"/>
                <a:cs typeface="Arial" pitchFamily="34" charset="0"/>
              </a:rPr>
              <a:t>sa alternativom za organski materijal u biogasa. </a:t>
            </a:r>
            <a:endParaRPr lang="en-GB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GB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sr-Cyrl-BA" sz="2400" dirty="0" smtClean="0">
                <a:latin typeface="Arial" pitchFamily="34" charset="0"/>
                <a:cs typeface="Arial" pitchFamily="34" charset="0"/>
              </a:rPr>
              <a:t>Drugi </a:t>
            </a:r>
            <a:r>
              <a:rPr lang="sr-Cyrl-BA" sz="2400" dirty="0">
                <a:latin typeface="Arial" pitchFamily="34" charset="0"/>
                <a:cs typeface="Arial" pitchFamily="34" charset="0"/>
              </a:rPr>
              <a:t>par scenari</a:t>
            </a:r>
            <a:r>
              <a:rPr lang="sr-Latn-CS" sz="2400" dirty="0">
                <a:latin typeface="Arial" pitchFamily="34" charset="0"/>
                <a:cs typeface="Arial" pitchFamily="34" charset="0"/>
              </a:rPr>
              <a:t>j</a:t>
            </a:r>
            <a:r>
              <a:rPr lang="sr-Cyrl-BA" sz="2400" dirty="0">
                <a:latin typeface="Arial" pitchFamily="34" charset="0"/>
                <a:cs typeface="Arial" pitchFamily="34" charset="0"/>
              </a:rPr>
              <a:t>a </a:t>
            </a:r>
            <a:r>
              <a:rPr lang="sr-Latn-CS" sz="2400" dirty="0">
                <a:latin typeface="Arial" pitchFamily="34" charset="0"/>
                <a:cs typeface="Arial" pitchFamily="34" charset="0"/>
              </a:rPr>
              <a:t>(C i D) </a:t>
            </a:r>
            <a:r>
              <a:rPr lang="sr-Cyrl-BA" sz="2400" dirty="0">
                <a:latin typeface="Arial" pitchFamily="34" charset="0"/>
                <a:cs typeface="Arial" pitchFamily="34" charset="0"/>
              </a:rPr>
              <a:t>je ispitao samo orgaski ot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p</a:t>
            </a:r>
            <a:r>
              <a:rPr lang="sr-Cyrl-BA" sz="2400" dirty="0">
                <a:latin typeface="Arial" pitchFamily="34" charset="0"/>
                <a:cs typeface="Arial" pitchFamily="34" charset="0"/>
              </a:rPr>
              <a:t>ad koji je trebao da se sortira u zelene kese.</a:t>
            </a:r>
            <a:endParaRPr lang="en-GB" sz="24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GB" dirty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260648"/>
            <a:ext cx="9144000" cy="6048672"/>
          </a:xfrm>
        </p:spPr>
        <p:txBody>
          <a:bodyPr>
            <a:normAutofit/>
          </a:bodyPr>
          <a:lstStyle/>
          <a:p>
            <a:r>
              <a:rPr lang="sr-Cyrl-BA" sz="2400" i="1" dirty="0">
                <a:latin typeface="Arial" pitchFamily="34" charset="0"/>
                <a:cs typeface="Arial" pitchFamily="34" charset="0"/>
              </a:rPr>
              <a:t>Scenar</a:t>
            </a:r>
            <a:r>
              <a:rPr lang="sr-Latn-CS" sz="2400" i="1" dirty="0">
                <a:latin typeface="Arial" pitchFamily="34" charset="0"/>
                <a:cs typeface="Arial" pitchFamily="34" charset="0"/>
              </a:rPr>
              <a:t>ij</a:t>
            </a:r>
            <a:r>
              <a:rPr lang="sr-Cyrl-BA" sz="2400" i="1" dirty="0">
                <a:latin typeface="Arial" pitchFamily="34" charset="0"/>
                <a:cs typeface="Arial" pitchFamily="34" charset="0"/>
              </a:rPr>
              <a:t> A </a:t>
            </a:r>
            <a:r>
              <a:rPr lang="sr-Cyrl-BA" sz="2400" dirty="0">
                <a:latin typeface="Arial" pitchFamily="34" charset="0"/>
                <a:cs typeface="Arial" pitchFamily="34" charset="0"/>
              </a:rPr>
              <a:t>obrađuj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e</a:t>
            </a:r>
            <a:r>
              <a:rPr lang="sr-Cyrl-BA" sz="2400" dirty="0">
                <a:latin typeface="Arial" pitchFamily="34" charset="0"/>
                <a:cs typeface="Arial" pitchFamily="34" charset="0"/>
              </a:rPr>
              <a:t> ot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p</a:t>
            </a:r>
            <a:r>
              <a:rPr lang="sr-Cyrl-BA" sz="2400" dirty="0">
                <a:latin typeface="Arial" pitchFamily="34" charset="0"/>
                <a:cs typeface="Arial" pitchFamily="34" charset="0"/>
              </a:rPr>
              <a:t>rilike 81000 tonu /godišnje ot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p</a:t>
            </a:r>
            <a:r>
              <a:rPr lang="sr-Cyrl-BA" sz="2400" dirty="0">
                <a:latin typeface="Arial" pitchFamily="34" charset="0"/>
                <a:cs typeface="Arial" pitchFamily="34" charset="0"/>
              </a:rPr>
              <a:t>ada iz domaćinstva od koji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h</a:t>
            </a:r>
            <a:r>
              <a:rPr lang="sr-Cyrl-BA" sz="2400" dirty="0">
                <a:latin typeface="Arial" pitchFamily="34" charset="0"/>
                <a:cs typeface="Arial" pitchFamily="34" charset="0"/>
              </a:rPr>
              <a:t> je 6000 tona upućeno na anearo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b</a:t>
            </a:r>
            <a:r>
              <a:rPr lang="sr-Cyrl-BA" sz="2400" dirty="0">
                <a:latin typeface="Arial" pitchFamily="34" charset="0"/>
                <a:cs typeface="Arial" pitchFamily="34" charset="0"/>
              </a:rPr>
              <a:t>nu digestiju. 4500 tona stakla i 18000 papira su upućeni na reproizvodnju. Preostlih 52500 tona/godišnje mješanog re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z</a:t>
            </a:r>
            <a:r>
              <a:rPr lang="sr-Cyrl-BA" sz="2400" dirty="0">
                <a:latin typeface="Arial" pitchFamily="34" charset="0"/>
                <a:cs typeface="Arial" pitchFamily="34" charset="0"/>
              </a:rPr>
              <a:t>idencijalnog otpada se spaljuje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 i</a:t>
            </a:r>
            <a:r>
              <a:rPr lang="sr-Cyrl-BA" sz="2400" dirty="0">
                <a:latin typeface="Arial" pitchFamily="34" charset="0"/>
                <a:cs typeface="Arial" pitchFamily="34" charset="0"/>
              </a:rPr>
              <a:t> zajedno stvara s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t</a:t>
            </a:r>
            <a:r>
              <a:rPr lang="sr-Cyrl-BA" sz="2400" dirty="0">
                <a:latin typeface="Arial" pitchFamily="34" charset="0"/>
                <a:cs typeface="Arial" pitchFamily="34" charset="0"/>
              </a:rPr>
              <a:t>ruj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u</a:t>
            </a:r>
            <a:r>
              <a:rPr lang="sr-Cyrl-BA" sz="2400" dirty="0">
                <a:latin typeface="Arial" pitchFamily="34" charset="0"/>
                <a:cs typeface="Arial" pitchFamily="34" charset="0"/>
              </a:rPr>
              <a:t> i oblasno grijanj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e</a:t>
            </a:r>
            <a:r>
              <a:rPr lang="sr-Cyrl-BA" sz="2400" dirty="0">
                <a:latin typeface="Arial" pitchFamily="34" charset="0"/>
                <a:cs typeface="Arial" pitchFamily="34" charset="0"/>
              </a:rPr>
              <a:t>. Ekstra potrošnja 211 tona plastičnih kesa godišnje je također obuhvaćena kako bi se postiglo pravilno sortiranje u postrojenjima za optičko sortiranje.</a:t>
            </a:r>
            <a:endParaRPr lang="en-GB" sz="24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GB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GB" sz="2400" dirty="0">
              <a:latin typeface="Arial" pitchFamily="34" charset="0"/>
              <a:cs typeface="Arial" pitchFamily="34" charset="0"/>
            </a:endParaRPr>
          </a:p>
          <a:p>
            <a:r>
              <a:rPr lang="sr-Cyrl-BA" sz="2400" i="1" dirty="0">
                <a:latin typeface="Arial" pitchFamily="34" charset="0"/>
                <a:cs typeface="Arial" pitchFamily="34" charset="0"/>
              </a:rPr>
              <a:t>Scenari</a:t>
            </a:r>
            <a:r>
              <a:rPr lang="sr-Latn-CS" sz="2400" i="1" dirty="0">
                <a:latin typeface="Arial" pitchFamily="34" charset="0"/>
                <a:cs typeface="Arial" pitchFamily="34" charset="0"/>
              </a:rPr>
              <a:t>j</a:t>
            </a:r>
            <a:r>
              <a:rPr lang="sr-Cyrl-BA" sz="2400" i="1" dirty="0">
                <a:latin typeface="Arial" pitchFamily="34" charset="0"/>
                <a:cs typeface="Arial" pitchFamily="34" charset="0"/>
              </a:rPr>
              <a:t> B </a:t>
            </a:r>
            <a:r>
              <a:rPr lang="sr-Cyrl-BA" sz="2400" dirty="0">
                <a:latin typeface="Arial" pitchFamily="34" charset="0"/>
                <a:cs typeface="Arial" pitchFamily="34" charset="0"/>
              </a:rPr>
              <a:t>razmatra  iste količine stakla i papira za remanifakturu i skoro 5</a:t>
            </a:r>
            <a:r>
              <a:rPr lang="sr-Latn-CS" sz="2400" dirty="0">
                <a:latin typeface="Arial" pitchFamily="34" charset="0"/>
                <a:cs typeface="Arial" pitchFamily="34" charset="0"/>
              </a:rPr>
              <a:t>85</a:t>
            </a:r>
            <a:r>
              <a:rPr lang="sr-Cyrl-BA" sz="2400" dirty="0">
                <a:latin typeface="Arial" pitchFamily="34" charset="0"/>
                <a:cs typeface="Arial" pitchFamily="34" charset="0"/>
              </a:rPr>
              <a:t>00 tona organskog i re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z</a:t>
            </a:r>
            <a:r>
              <a:rPr lang="sr-Cyrl-BA" sz="2400" dirty="0">
                <a:latin typeface="Arial" pitchFamily="34" charset="0"/>
                <a:cs typeface="Arial" pitchFamily="34" charset="0"/>
              </a:rPr>
              <a:t>idencijalnog otpada je spaljeno u postrojenju za insineraciju.</a:t>
            </a:r>
            <a:endParaRPr lang="en-GB" sz="24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400" b="1" dirty="0" smtClean="0">
                <a:latin typeface="Arial" pitchFamily="34" charset="0"/>
                <a:cs typeface="Arial" pitchFamily="34" charset="0"/>
              </a:rPr>
              <a:t>LCA-Life Cycle Assessment</a:t>
            </a:r>
            <a:endParaRPr lang="en-GB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bs-Latn-BA" sz="2400" dirty="0">
                <a:latin typeface="Arial" pitchFamily="34" charset="0"/>
                <a:cs typeface="Arial" pitchFamily="34" charset="0"/>
              </a:rPr>
              <a:t>Kod proizvoda, LCA se obično fokusira na proizvodnju i fazu upotrebe proizvoda, dok se otpad često tretira kao izlazni rezultat produktivnog sistema, za koji se daljnji okolišni uticaji ne uzimaju u obzir. Međutim, za LCA upravljanja </a:t>
            </a:r>
            <a:r>
              <a:rPr lang="bs-Latn-BA" sz="2400" dirty="0" smtClean="0">
                <a:latin typeface="Arial" pitchFamily="34" charset="0"/>
                <a:cs typeface="Arial" pitchFamily="34" charset="0"/>
              </a:rPr>
              <a:t>otpadom</a:t>
            </a:r>
            <a:r>
              <a:rPr lang="bs-Latn-BA" sz="2400" dirty="0">
                <a:latin typeface="Arial" pitchFamily="34" charset="0"/>
                <a:cs typeface="Arial" pitchFamily="34" charset="0"/>
              </a:rPr>
              <a:t>, kraj života proizvoda je primarni fokus. </a:t>
            </a:r>
            <a:endParaRPr lang="en-GB" sz="2400" dirty="0" smtClean="0">
              <a:latin typeface="Arial" pitchFamily="34" charset="0"/>
              <a:cs typeface="Arial" pitchFamily="34" charset="0"/>
            </a:endParaRPr>
          </a:p>
          <a:p>
            <a:endParaRPr lang="en-GB" sz="2400" dirty="0">
              <a:latin typeface="Arial" pitchFamily="34" charset="0"/>
              <a:cs typeface="Arial" pitchFamily="34" charset="0"/>
            </a:endParaRPr>
          </a:p>
          <a:p>
            <a:r>
              <a:rPr lang="bs-Latn-BA" sz="2400" dirty="0">
                <a:latin typeface="Arial" pitchFamily="34" charset="0"/>
                <a:cs typeface="Arial" pitchFamily="34" charset="0"/>
              </a:rPr>
              <a:t>LCA je analitičko oruđe koje ima za cilj davanje podrške u procesu donošenja </a:t>
            </a:r>
            <a:r>
              <a:rPr lang="bs-Latn-BA" sz="2400" dirty="0" smtClean="0">
                <a:latin typeface="Arial" pitchFamily="34" charset="0"/>
                <a:cs typeface="Arial" pitchFamily="34" charset="0"/>
              </a:rPr>
              <a:t>odluka</a:t>
            </a:r>
            <a:endParaRPr lang="en-GB" sz="2400" dirty="0" smtClean="0">
              <a:latin typeface="Arial" pitchFamily="34" charset="0"/>
              <a:cs typeface="Arial" pitchFamily="34" charset="0"/>
            </a:endParaRPr>
          </a:p>
          <a:p>
            <a:endParaRPr lang="en-GB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GB" sz="2400" dirty="0"/>
              <a:t> </a:t>
            </a:r>
            <a:r>
              <a:rPr lang="sr-Cyrl-BA" sz="2400" dirty="0">
                <a:latin typeface="Arial" pitchFamily="34" charset="0"/>
                <a:cs typeface="Arial" pitchFamily="34" charset="0"/>
              </a:rPr>
              <a:t>Hijerarhija otpada </a:t>
            </a:r>
            <a:endParaRPr lang="en-GB" sz="2400" dirty="0">
              <a:latin typeface="Arial" pitchFamily="34" charset="0"/>
              <a:cs typeface="Arial" pitchFamily="34" charset="0"/>
            </a:endParaRPr>
          </a:p>
          <a:p>
            <a:endParaRPr lang="en-GB" sz="1800" dirty="0">
              <a:latin typeface="Arial" pitchFamily="34" charset="0"/>
              <a:cs typeface="Arial" pitchFamily="34" charset="0"/>
            </a:endParaRPr>
          </a:p>
          <a:p>
            <a:endParaRPr lang="en-GB" sz="1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GB" sz="1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332656"/>
            <a:ext cx="9144000" cy="6525344"/>
          </a:xfrm>
        </p:spPr>
        <p:txBody>
          <a:bodyPr>
            <a:normAutofit/>
          </a:bodyPr>
          <a:lstStyle/>
          <a:p>
            <a:r>
              <a:rPr lang="sr-Cyrl-BA" sz="2400" i="1" dirty="0">
                <a:latin typeface="Arial" pitchFamily="34" charset="0"/>
                <a:cs typeface="Arial" pitchFamily="34" charset="0"/>
              </a:rPr>
              <a:t>Scenari</a:t>
            </a:r>
            <a:r>
              <a:rPr lang="sr-Latn-CS" sz="2400" i="1" dirty="0">
                <a:latin typeface="Arial" pitchFamily="34" charset="0"/>
                <a:cs typeface="Arial" pitchFamily="34" charset="0"/>
              </a:rPr>
              <a:t>j C </a:t>
            </a:r>
            <a:r>
              <a:rPr lang="sr-Cyrl-BA" sz="2400" dirty="0">
                <a:latin typeface="Arial" pitchFamily="34" charset="0"/>
                <a:cs typeface="Arial" pitchFamily="34" charset="0"/>
              </a:rPr>
              <a:t> razmatra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17</a:t>
            </a:r>
            <a:r>
              <a:rPr lang="sr-Cyrl-BA" sz="2400" dirty="0">
                <a:latin typeface="Arial" pitchFamily="34" charset="0"/>
                <a:cs typeface="Arial" pitchFamily="34" charset="0"/>
              </a:rPr>
              <a:t>.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211 </a:t>
            </a:r>
            <a:r>
              <a:rPr lang="sr-Cyrl-BA" sz="2400" dirty="0">
                <a:latin typeface="Arial" pitchFamily="34" charset="0"/>
                <a:cs typeface="Arial" pitchFamily="34" charset="0"/>
              </a:rPr>
              <a:t>tona organskog otpada iz domaćinstva separiranog na izvoru koje je odve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ž</a:t>
            </a:r>
            <a:r>
              <a:rPr lang="sr-Cyrl-BA" sz="2400" dirty="0">
                <a:latin typeface="Arial" pitchFamily="34" charset="0"/>
                <a:cs typeface="Arial" pitchFamily="34" charset="0"/>
              </a:rPr>
              <a:t>eno u postrojenje za optičko sortiranje. Samo 6000 tona je izdvojeno na optičkom sortiranju i za predtretman nakon koga slijedi anaero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b</a:t>
            </a:r>
            <a:r>
              <a:rPr lang="sr-Cyrl-BA" sz="2400" dirty="0">
                <a:latin typeface="Arial" pitchFamily="34" charset="0"/>
                <a:cs typeface="Arial" pitchFamily="34" charset="0"/>
              </a:rPr>
              <a:t>na digestija. Dodatna potrošnja plastike je dosegla 211 tona. 11.211 tona taloga iz predtretmana je spaljeno u postrojenju za insineraciju.</a:t>
            </a:r>
            <a:endParaRPr lang="en-GB" sz="24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2400" i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400" i="1" dirty="0">
                <a:latin typeface="Arial" pitchFamily="34" charset="0"/>
                <a:cs typeface="Arial" pitchFamily="34" charset="0"/>
              </a:rPr>
              <a:t> </a:t>
            </a:r>
            <a:endParaRPr lang="en-GB" sz="2400" dirty="0">
              <a:latin typeface="Arial" pitchFamily="34" charset="0"/>
              <a:cs typeface="Arial" pitchFamily="34" charset="0"/>
            </a:endParaRPr>
          </a:p>
          <a:p>
            <a:r>
              <a:rPr lang="sr-Cyrl-BA" sz="2400" i="1" dirty="0">
                <a:latin typeface="Arial" pitchFamily="34" charset="0"/>
                <a:cs typeface="Arial" pitchFamily="34" charset="0"/>
              </a:rPr>
              <a:t>Scenari</a:t>
            </a:r>
            <a:r>
              <a:rPr lang="sr-Latn-CS" sz="2400" i="1" dirty="0">
                <a:latin typeface="Arial" pitchFamily="34" charset="0"/>
                <a:cs typeface="Arial" pitchFamily="34" charset="0"/>
              </a:rPr>
              <a:t>j D </a:t>
            </a:r>
            <a:r>
              <a:rPr lang="sr-Cyrl-BA" sz="2400" dirty="0">
                <a:latin typeface="Arial" pitchFamily="34" charset="0"/>
                <a:cs typeface="Arial" pitchFamily="34" charset="0"/>
              </a:rPr>
              <a:t>obrađuje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17,000 </a:t>
            </a:r>
            <a:r>
              <a:rPr lang="sr-Cyrl-BA" sz="2400" dirty="0">
                <a:latin typeface="Arial" pitchFamily="34" charset="0"/>
                <a:cs typeface="Arial" pitchFamily="34" charset="0"/>
              </a:rPr>
              <a:t>tona organskog otpada iz domaćinstva koje bi moglo biti separirano na izvoru, ali je spaljeno u postrojenju za insineraciju.</a:t>
            </a:r>
            <a:endParaRPr lang="en-GB" sz="2400" dirty="0">
              <a:latin typeface="Arial" pitchFamily="34" charset="0"/>
              <a:cs typeface="Arial" pitchFamily="34" charset="0"/>
            </a:endParaRPr>
          </a:p>
          <a:p>
            <a:endParaRPr lang="en-GB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23528" y="404664"/>
          <a:ext cx="8820472" cy="5904654"/>
        </p:xfrm>
        <a:graphic>
          <a:graphicData uri="http://schemas.openxmlformats.org/drawingml/2006/table">
            <a:tbl>
              <a:tblPr/>
              <a:tblGrid>
                <a:gridCol w="3578400"/>
                <a:gridCol w="2552972"/>
                <a:gridCol w="2689100"/>
              </a:tblGrid>
              <a:tr h="8435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bs-Latn-BA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Kategorija potencijalnog uticaja</a:t>
                      </a:r>
                      <a:endParaRPr lang="en-GB" sz="20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bs-Latn-BA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Scenarij A</a:t>
                      </a:r>
                      <a:endParaRPr lang="en-GB" sz="20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bs-Latn-BA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Scenarij B</a:t>
                      </a:r>
                      <a:endParaRPr lang="en-GB" sz="20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176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globalno zagrijavanje  </a:t>
                      </a:r>
                      <a:endParaRPr lang="en-GB" sz="20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bs-Latn-BA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-6860</a:t>
                      </a:r>
                      <a:endParaRPr lang="en-GB" sz="20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bs-Latn-BA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-6921</a:t>
                      </a:r>
                      <a:endParaRPr lang="en-GB" sz="20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435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Latn-CS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f</a:t>
                      </a:r>
                      <a:r>
                        <a:rPr lang="sr-Cyrl-BA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ormiranje fotohemijskog ozona</a:t>
                      </a:r>
                      <a:endParaRPr lang="en-GB" sz="20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bs-Latn-BA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318</a:t>
                      </a:r>
                      <a:endParaRPr lang="en-GB" sz="20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bs-Latn-BA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283</a:t>
                      </a:r>
                      <a:endParaRPr lang="en-GB" sz="20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176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trošenje ozona</a:t>
                      </a:r>
                      <a:endParaRPr lang="en-GB" sz="20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bs-Latn-BA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0</a:t>
                      </a:r>
                      <a:endParaRPr lang="en-GB" sz="20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bs-Latn-BA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0</a:t>
                      </a:r>
                      <a:endParaRPr lang="en-GB" sz="20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176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kiselost</a:t>
                      </a:r>
                      <a:endParaRPr lang="en-GB" sz="20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bs-Latn-BA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-180</a:t>
                      </a:r>
                      <a:endParaRPr lang="en-GB" sz="20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bs-Latn-BA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-155</a:t>
                      </a:r>
                      <a:endParaRPr lang="en-GB" sz="20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176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obogaćivanje nutrientima</a:t>
                      </a:r>
                      <a:endParaRPr lang="en-GB" sz="20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bs-Latn-BA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-237</a:t>
                      </a:r>
                      <a:endParaRPr lang="en-GB" sz="20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bs-Latn-BA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-226</a:t>
                      </a:r>
                      <a:endParaRPr lang="en-GB" sz="20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176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eko-toksičnost u zemljištu</a:t>
                      </a:r>
                      <a:endParaRPr lang="en-GB" sz="20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bs-Latn-BA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0</a:t>
                      </a:r>
                      <a:endParaRPr lang="en-GB" sz="20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bs-Latn-BA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0</a:t>
                      </a:r>
                      <a:endParaRPr lang="en-GB" sz="20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176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eko-toksičnost u vodi ch.</a:t>
                      </a:r>
                      <a:endParaRPr lang="en-GB" sz="20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bs-Latn-BA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59</a:t>
                      </a:r>
                      <a:endParaRPr lang="en-GB" sz="20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bs-Latn-BA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77</a:t>
                      </a:r>
                      <a:endParaRPr lang="en-GB" sz="20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176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eko-toksičnost u vodi ac.</a:t>
                      </a:r>
                      <a:endParaRPr lang="en-GB" sz="20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bs-Latn-BA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-114</a:t>
                      </a:r>
                      <a:endParaRPr lang="en-GB" sz="20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bs-Latn-BA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-93</a:t>
                      </a:r>
                      <a:endParaRPr lang="en-GB" sz="20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176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toksikacija ljudi preko zraka</a:t>
                      </a:r>
                      <a:endParaRPr lang="en-GB" sz="20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bs-Latn-BA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-25</a:t>
                      </a:r>
                      <a:endParaRPr lang="en-GB" sz="20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bs-Latn-BA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-17</a:t>
                      </a:r>
                      <a:endParaRPr lang="en-GB" sz="20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176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toksikacija ljudi preko vode</a:t>
                      </a:r>
                      <a:endParaRPr lang="en-GB" sz="20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bs-Latn-BA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3576</a:t>
                      </a:r>
                      <a:endParaRPr lang="en-GB" sz="20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bs-Latn-BA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3506</a:t>
                      </a:r>
                      <a:endParaRPr lang="en-GB" sz="20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176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toksikacija ljudi preko tla</a:t>
                      </a:r>
                      <a:endParaRPr lang="en-GB" sz="20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bs-Latn-BA" sz="20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1085</a:t>
                      </a:r>
                      <a:endParaRPr lang="en-GB" sz="20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bs-Latn-BA" sz="20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607</a:t>
                      </a:r>
                      <a:endParaRPr lang="en-GB" sz="20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0"/>
            <a:ext cx="8686800" cy="6126163"/>
          </a:xfrm>
        </p:spPr>
        <p:txBody>
          <a:bodyPr>
            <a:normAutofit/>
          </a:bodyPr>
          <a:lstStyle/>
          <a:p>
            <a:r>
              <a:rPr lang="sr-Cyrl-BA" sz="2400" dirty="0">
                <a:latin typeface="Arial" pitchFamily="34" charset="0"/>
                <a:cs typeface="Arial" pitchFamily="34" charset="0"/>
              </a:rPr>
              <a:t>Rezultati scenari</a:t>
            </a:r>
            <a:r>
              <a:rPr lang="sr-Latn-CS" sz="2400" dirty="0">
                <a:latin typeface="Arial" pitchFamily="34" charset="0"/>
                <a:cs typeface="Arial" pitchFamily="34" charset="0"/>
              </a:rPr>
              <a:t>j</a:t>
            </a:r>
            <a:r>
              <a:rPr lang="sr-Cyrl-BA" sz="2400" dirty="0">
                <a:latin typeface="Arial" pitchFamily="34" charset="0"/>
                <a:cs typeface="Arial" pitchFamily="34" charset="0"/>
              </a:rPr>
              <a:t>a koji se bav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e</a:t>
            </a:r>
            <a:r>
              <a:rPr lang="sr-Cyrl-BA" sz="2400" dirty="0">
                <a:latin typeface="Arial" pitchFamily="34" charset="0"/>
                <a:cs typeface="Arial" pitchFamily="34" charset="0"/>
              </a:rPr>
              <a:t> smo organskim otpadom, scenari</a:t>
            </a:r>
            <a:r>
              <a:rPr lang="sr-Latn-CS" sz="2400" dirty="0">
                <a:latin typeface="Arial" pitchFamily="34" charset="0"/>
                <a:cs typeface="Arial" pitchFamily="34" charset="0"/>
              </a:rPr>
              <a:t>ji C</a:t>
            </a:r>
            <a:r>
              <a:rPr lang="sr-Cyrl-BA" sz="2400" dirty="0">
                <a:latin typeface="Arial" pitchFamily="34" charset="0"/>
                <a:cs typeface="Arial" pitchFamily="34" charset="0"/>
              </a:rPr>
              <a:t> i </a:t>
            </a:r>
            <a:r>
              <a:rPr lang="sr-Latn-CS" sz="2400" dirty="0">
                <a:latin typeface="Arial" pitchFamily="34" charset="0"/>
                <a:cs typeface="Arial" pitchFamily="34" charset="0"/>
              </a:rPr>
              <a:t>D</a:t>
            </a:r>
            <a:r>
              <a:rPr lang="sr-Cyrl-BA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sr-Cyrl-BA" sz="2400" dirty="0" smtClean="0">
                <a:latin typeface="Arial" pitchFamily="34" charset="0"/>
                <a:cs typeface="Arial" pitchFamily="34" charset="0"/>
              </a:rPr>
              <a:t>pokazali </a:t>
            </a:r>
            <a:r>
              <a:rPr lang="sr-Cyrl-BA" sz="2400" dirty="0">
                <a:latin typeface="Arial" pitchFamily="34" charset="0"/>
                <a:cs typeface="Arial" pitchFamily="34" charset="0"/>
              </a:rPr>
              <a:t>su neke razlike za scenari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j</a:t>
            </a:r>
            <a:r>
              <a:rPr lang="sr-Cyrl-BA" sz="2400" dirty="0">
                <a:latin typeface="Arial" pitchFamily="34" charset="0"/>
                <a:cs typeface="Arial" pitchFamily="34" charset="0"/>
              </a:rPr>
              <a:t>e insineracije i </a:t>
            </a:r>
            <a:r>
              <a:rPr lang="sr-Latn-CS" sz="2400" dirty="0">
                <a:latin typeface="Arial" pitchFamily="34" charset="0"/>
                <a:cs typeface="Arial" pitchFamily="34" charset="0"/>
              </a:rPr>
              <a:t>anaerobne </a:t>
            </a:r>
            <a:r>
              <a:rPr lang="sr-Latn-CS" sz="2400" dirty="0" smtClean="0">
                <a:latin typeface="Arial" pitchFamily="34" charset="0"/>
                <a:cs typeface="Arial" pitchFamily="34" charset="0"/>
              </a:rPr>
              <a:t>digestije</a:t>
            </a:r>
            <a:endParaRPr lang="en-GB" sz="2400" dirty="0" smtClean="0">
              <a:latin typeface="Arial" pitchFamily="34" charset="0"/>
              <a:cs typeface="Arial" pitchFamily="34" charset="0"/>
            </a:endParaRPr>
          </a:p>
          <a:p>
            <a:endParaRPr lang="en-GB" sz="2400" dirty="0">
              <a:latin typeface="Arial" pitchFamily="34" charset="0"/>
              <a:cs typeface="Arial" pitchFamily="34" charset="0"/>
            </a:endParaRPr>
          </a:p>
          <a:p>
            <a:r>
              <a:rPr lang="sr-Cyrl-BA" sz="2400" dirty="0">
                <a:latin typeface="Arial" pitchFamily="34" charset="0"/>
                <a:cs typeface="Arial" pitchFamily="34" charset="0"/>
              </a:rPr>
              <a:t>Pokazali su da potroš</a:t>
            </a:r>
            <a:r>
              <a:rPr lang="sr-Latn-CS" sz="2400" dirty="0">
                <a:latin typeface="Arial" pitchFamily="34" charset="0"/>
                <a:cs typeface="Arial" pitchFamily="34" charset="0"/>
              </a:rPr>
              <a:t>nj</a:t>
            </a:r>
            <a:r>
              <a:rPr lang="sr-Cyrl-BA" sz="2400" dirty="0">
                <a:latin typeface="Arial" pitchFamily="34" charset="0"/>
                <a:cs typeface="Arial" pitchFamily="34" charset="0"/>
              </a:rPr>
              <a:t>a dodatne plastike koja je potrebna za pravilno sakupljanje predstavlja glavnu razliku ekoloških </a:t>
            </a:r>
            <a:r>
              <a:rPr lang="sr-Cyrl-BA" sz="2400" dirty="0" smtClean="0">
                <a:latin typeface="Arial" pitchFamily="34" charset="0"/>
                <a:cs typeface="Arial" pitchFamily="34" charset="0"/>
              </a:rPr>
              <a:t>uticaja</a:t>
            </a:r>
            <a:endParaRPr lang="en-GB" sz="2400" dirty="0" smtClean="0">
              <a:latin typeface="Arial" pitchFamily="34" charset="0"/>
              <a:cs typeface="Arial" pitchFamily="34" charset="0"/>
            </a:endParaRPr>
          </a:p>
          <a:p>
            <a:endParaRPr lang="en-GB" sz="2400" dirty="0">
              <a:latin typeface="Arial" pitchFamily="34" charset="0"/>
              <a:cs typeface="Arial" pitchFamily="34" charset="0"/>
            </a:endParaRPr>
          </a:p>
          <a:p>
            <a:r>
              <a:rPr lang="sr-Cyrl-BA" sz="2400" dirty="0">
                <a:latin typeface="Arial" pitchFamily="34" charset="0"/>
                <a:cs typeface="Arial" pitchFamily="34" charset="0"/>
              </a:rPr>
              <a:t>Najvažniji </a:t>
            </a:r>
            <a:r>
              <a:rPr lang="sr-Latn-CS" sz="2400" dirty="0">
                <a:latin typeface="Arial" pitchFamily="34" charset="0"/>
                <a:cs typeface="Arial" pitchFamily="34" charset="0"/>
              </a:rPr>
              <a:t>okolišni</a:t>
            </a:r>
            <a:r>
              <a:rPr lang="sr-Cyrl-BA" sz="2400" dirty="0">
                <a:latin typeface="Arial" pitchFamily="34" charset="0"/>
                <a:cs typeface="Arial" pitchFamily="34" charset="0"/>
              </a:rPr>
              <a:t> uticaji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,</a:t>
            </a:r>
            <a:r>
              <a:rPr lang="sr-Cyrl-BA" sz="2400" dirty="0">
                <a:latin typeface="Arial" pitchFamily="34" charset="0"/>
                <a:cs typeface="Arial" pitchFamily="34" charset="0"/>
              </a:rPr>
              <a:t> u sprezi samo sa slučajem organskog otpada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, su</a:t>
            </a:r>
            <a:r>
              <a:rPr lang="sr-Cyrl-BA" sz="2400" dirty="0">
                <a:latin typeface="Arial" pitchFamily="34" charset="0"/>
                <a:cs typeface="Arial" pitchFamily="34" charset="0"/>
              </a:rPr>
              <a:t> smanjeno potencijalno globalno zagrijavanje radi obnove energije i potencijalno trovanje ljudi putem vode  i tla</a:t>
            </a:r>
            <a:endParaRPr lang="en-GB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2" descr="drazrnko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007162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2" descr="drazrnko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055644" cy="5589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r>
              <a:rPr lang="sr-Cyrl-BA" sz="2400" dirty="0">
                <a:latin typeface="Arial" pitchFamily="34" charset="0"/>
                <a:cs typeface="Arial" pitchFamily="34" charset="0"/>
              </a:rPr>
              <a:t>Resurs koji je najviše ušteđen je ugalj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,</a:t>
            </a:r>
            <a:r>
              <a:rPr lang="sr-Cyrl-BA" sz="2400" dirty="0">
                <a:latin typeface="Arial" pitchFamily="34" charset="0"/>
                <a:cs typeface="Arial" pitchFamily="34" charset="0"/>
              </a:rPr>
              <a:t> jer su eksterno grijanje i električna energija u distriktu bazirani na uglj</a:t>
            </a:r>
            <a:r>
              <a:rPr lang="sr-Cyrl-CS" sz="2400" dirty="0">
                <a:latin typeface="Arial" pitchFamily="34" charset="0"/>
                <a:cs typeface="Arial" pitchFamily="34" charset="0"/>
              </a:rPr>
              <a:t>u</a:t>
            </a:r>
            <a:r>
              <a:rPr lang="sr-Cyrl-BA" sz="2400" dirty="0">
                <a:latin typeface="Arial" pitchFamily="34" charset="0"/>
                <a:cs typeface="Arial" pitchFamily="34" charset="0"/>
              </a:rPr>
              <a:t> koji se koristi u  lokalnom postrojenju za grijanje i proizvodnju električne energije. </a:t>
            </a:r>
            <a:endParaRPr lang="en-GB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GB" sz="2400" dirty="0">
              <a:latin typeface="Arial" pitchFamily="34" charset="0"/>
              <a:cs typeface="Arial" pitchFamily="34" charset="0"/>
            </a:endParaRPr>
          </a:p>
          <a:p>
            <a:r>
              <a:rPr lang="sr-Cyrl-BA" sz="2400" dirty="0">
                <a:latin typeface="Arial" pitchFamily="34" charset="0"/>
                <a:cs typeface="Arial" pitchFamily="34" charset="0"/>
              </a:rPr>
              <a:t>Op</a:t>
            </a:r>
            <a:r>
              <a:rPr lang="sr-Latn-CS" sz="2400" dirty="0">
                <a:latin typeface="Arial" pitchFamily="34" charset="0"/>
                <a:cs typeface="Arial" pitchFamily="34" charset="0"/>
              </a:rPr>
              <a:t>ć</a:t>
            </a:r>
            <a:r>
              <a:rPr lang="sr-Cyrl-BA" sz="2400" dirty="0">
                <a:latin typeface="Arial" pitchFamily="34" charset="0"/>
                <a:cs typeface="Arial" pitchFamily="34" charset="0"/>
              </a:rPr>
              <a:t>ina je u proljeće 2004 godine. odlučila da zatvori postrojenje za optičko sortiranje i da preusmjeri sav organski otpad iz domaćinstva na insineraciju jer troškovi sistema nisu kompenzovali dobit. Drugim riječima optičko sortiranje nije bilo rentabilno</a:t>
            </a:r>
            <a:endParaRPr lang="en-GB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CS" sz="2700" b="1" dirty="0">
                <a:latin typeface="Arial" pitchFamily="34" charset="0"/>
                <a:cs typeface="Arial" pitchFamily="34" charset="0"/>
              </a:rPr>
              <a:t>Zaključak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836712"/>
            <a:ext cx="8229600" cy="6021288"/>
          </a:xfrm>
        </p:spPr>
        <p:txBody>
          <a:bodyPr>
            <a:normAutofit fontScale="92500" lnSpcReduction="10000"/>
          </a:bodyPr>
          <a:lstStyle/>
          <a:p>
            <a:r>
              <a:rPr lang="sr-Latn-CS" sz="2400" dirty="0">
                <a:latin typeface="Arial" pitchFamily="34" charset="0"/>
                <a:cs typeface="Arial" pitchFamily="34" charset="0"/>
              </a:rPr>
              <a:t>bez obzira na izbor anaerobne digestije ili insineracije kao </a:t>
            </a:r>
            <a:r>
              <a:rPr lang="sr-Latn-CS" sz="2600" dirty="0" smtClean="0">
                <a:latin typeface="Arial" pitchFamily="34" charset="0"/>
                <a:cs typeface="Arial" pitchFamily="34" charset="0"/>
              </a:rPr>
              <a:t>opcije</a:t>
            </a:r>
            <a:r>
              <a:rPr lang="en-GB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2600" dirty="0" err="1" smtClean="0">
                <a:latin typeface="Arial" pitchFamily="34" charset="0"/>
                <a:cs typeface="Arial" pitchFamily="34" charset="0"/>
              </a:rPr>
              <a:t>javlja</a:t>
            </a:r>
            <a:r>
              <a:rPr lang="en-GB" sz="2600" dirty="0" smtClean="0">
                <a:latin typeface="Arial" pitchFamily="34" charset="0"/>
                <a:cs typeface="Arial" pitchFamily="34" charset="0"/>
              </a:rPr>
              <a:t> se </a:t>
            </a:r>
            <a:r>
              <a:rPr lang="en-GB" sz="2600" dirty="0" smtClean="0">
                <a:latin typeface="Arial" pitchFamily="34" charset="0"/>
                <a:cs typeface="Arial" pitchFamily="34" charset="0"/>
              </a:rPr>
              <a:t>u</a:t>
            </a:r>
            <a:r>
              <a:rPr lang="sr-Latn-CS" sz="2600" dirty="0" smtClean="0">
                <a:latin typeface="Arial" pitchFamily="34" charset="0"/>
                <a:cs typeface="Arial" pitchFamily="34" charset="0"/>
              </a:rPr>
              <a:t>š</a:t>
            </a:r>
            <a:r>
              <a:rPr lang="en-GB" sz="2600" dirty="0" err="1" smtClean="0">
                <a:latin typeface="Arial" pitchFamily="34" charset="0"/>
                <a:cs typeface="Arial" pitchFamily="34" charset="0"/>
              </a:rPr>
              <a:t>teda</a:t>
            </a:r>
            <a:r>
              <a:rPr lang="en-GB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2600" dirty="0" err="1" smtClean="0">
                <a:latin typeface="Arial" pitchFamily="34" charset="0"/>
                <a:cs typeface="Arial" pitchFamily="34" charset="0"/>
              </a:rPr>
              <a:t>energije</a:t>
            </a:r>
            <a:r>
              <a:rPr lang="en-GB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26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GB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2600" dirty="0" err="1" smtClean="0">
                <a:latin typeface="Arial" pitchFamily="34" charset="0"/>
                <a:cs typeface="Arial" pitchFamily="34" charset="0"/>
              </a:rPr>
              <a:t>resursa</a:t>
            </a:r>
            <a:endParaRPr lang="en-GB" sz="2600" dirty="0" smtClean="0">
              <a:latin typeface="Arial" pitchFamily="34" charset="0"/>
              <a:cs typeface="Arial" pitchFamily="34" charset="0"/>
            </a:endParaRPr>
          </a:p>
          <a:p>
            <a:r>
              <a:rPr lang="sr-Latn-CS" sz="2600" dirty="0" smtClean="0">
                <a:latin typeface="Arial" pitchFamily="34" charset="0"/>
                <a:cs typeface="Arial" pitchFamily="34" charset="0"/>
              </a:rPr>
              <a:t>U </a:t>
            </a:r>
            <a:r>
              <a:rPr lang="sr-Latn-CS" sz="2600" dirty="0">
                <a:latin typeface="Arial" pitchFamily="34" charset="0"/>
                <a:cs typeface="Arial" pitchFamily="34" charset="0"/>
              </a:rPr>
              <a:t>isto vrijeme scenarij insineracije smanjuje emisije </a:t>
            </a:r>
            <a:r>
              <a:rPr lang="sr-Latn-CS" sz="2600" dirty="0" smtClean="0">
                <a:latin typeface="Arial" pitchFamily="34" charset="0"/>
                <a:cs typeface="Arial" pitchFamily="34" charset="0"/>
              </a:rPr>
              <a:t>stakleničkih plinova</a:t>
            </a:r>
            <a:endParaRPr lang="en-GB" sz="2600" dirty="0" smtClean="0">
              <a:latin typeface="Arial" pitchFamily="34" charset="0"/>
              <a:cs typeface="Arial" pitchFamily="34" charset="0"/>
            </a:endParaRPr>
          </a:p>
          <a:p>
            <a:r>
              <a:rPr lang="sr-Cyrl-BA" sz="2600" dirty="0">
                <a:latin typeface="Arial" pitchFamily="34" charset="0"/>
                <a:cs typeface="Arial" pitchFamily="34" charset="0"/>
              </a:rPr>
              <a:t>Potencijalno trovanje ljudi putem tla uzrokovano je arsenom koji se nalazi u organskom otpadu, </a:t>
            </a:r>
            <a:r>
              <a:rPr lang="sr-Latn-CS" sz="2600" dirty="0">
                <a:latin typeface="Arial" pitchFamily="34" charset="0"/>
                <a:cs typeface="Arial" pitchFamily="34" charset="0"/>
              </a:rPr>
              <a:t>jer se r</a:t>
            </a:r>
            <a:r>
              <a:rPr lang="sr-Cyrl-BA" sz="2600" dirty="0">
                <a:latin typeface="Arial" pitchFamily="34" charset="0"/>
                <a:cs typeface="Arial" pitchFamily="34" charset="0"/>
              </a:rPr>
              <a:t>azgrađena biomasa raspršuje na </a:t>
            </a:r>
            <a:r>
              <a:rPr lang="en-GB" sz="2600" dirty="0" err="1" smtClean="0">
                <a:latin typeface="Arial" pitchFamily="34" charset="0"/>
                <a:cs typeface="Arial" pitchFamily="34" charset="0"/>
              </a:rPr>
              <a:t>tlo</a:t>
            </a:r>
            <a:endParaRPr lang="en-GB" sz="2600" dirty="0" smtClean="0">
              <a:latin typeface="Arial" pitchFamily="34" charset="0"/>
              <a:cs typeface="Arial" pitchFamily="34" charset="0"/>
            </a:endParaRPr>
          </a:p>
          <a:p>
            <a:r>
              <a:rPr lang="sr-Cyrl-BA" sz="2600" dirty="0" smtClean="0">
                <a:latin typeface="Arial" pitchFamily="34" charset="0"/>
                <a:cs typeface="Arial" pitchFamily="34" charset="0"/>
              </a:rPr>
              <a:t>strategij</a:t>
            </a:r>
            <a:r>
              <a:rPr lang="sr-Latn-CS" sz="2600" dirty="0" smtClean="0">
                <a:latin typeface="Arial" pitchFamily="34" charset="0"/>
                <a:cs typeface="Arial" pitchFamily="34" charset="0"/>
              </a:rPr>
              <a:t>e</a:t>
            </a:r>
            <a:r>
              <a:rPr lang="sr-Cyrl-BA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r-Cyrl-BA" sz="2600" dirty="0">
                <a:latin typeface="Arial" pitchFamily="34" charset="0"/>
                <a:cs typeface="Arial" pitchFamily="34" charset="0"/>
              </a:rPr>
              <a:t>tretiranja otpada koje su u korespondenciji sa hijerarhijom otpada ne vodi neminovno ka poboljšanjima u </a:t>
            </a:r>
            <a:r>
              <a:rPr lang="sr-Latn-CS" sz="2600" dirty="0" smtClean="0">
                <a:latin typeface="Arial" pitchFamily="34" charset="0"/>
                <a:cs typeface="Arial" pitchFamily="34" charset="0"/>
              </a:rPr>
              <a:t>okolišu</a:t>
            </a:r>
            <a:endParaRPr lang="en-GB" sz="26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600" dirty="0">
                <a:latin typeface="Arial" pitchFamily="34" charset="0"/>
                <a:cs typeface="Arial" pitchFamily="34" charset="0"/>
              </a:rPr>
              <a:t>EASEWASTE </a:t>
            </a:r>
            <a:r>
              <a:rPr lang="en-US" sz="2600">
                <a:latin typeface="Arial" pitchFamily="34" charset="0"/>
                <a:cs typeface="Arial" pitchFamily="34" charset="0"/>
              </a:rPr>
              <a:t>model </a:t>
            </a:r>
            <a:r>
              <a:rPr lang="en-US" sz="2600" smtClean="0">
                <a:latin typeface="Arial" pitchFamily="34" charset="0"/>
                <a:cs typeface="Arial" pitchFamily="34" charset="0"/>
              </a:rPr>
              <a:t>se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može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koristiti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za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davanje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podrške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o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donošenju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odluka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na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regionalnom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ili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nacionalnom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nivou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radi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postavljanja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smjernica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za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upravljanje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čvrstim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otpadom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ili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na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lokalnom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nivou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za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odabir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okolišno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povoljnije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strategije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ili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optimizacije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trenutnog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sistema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upravljanja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otpadom</a:t>
            </a:r>
            <a:endParaRPr lang="en-GB" sz="2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71670" y="1285860"/>
            <a:ext cx="6172200" cy="1894362"/>
          </a:xfrm>
        </p:spPr>
        <p:txBody>
          <a:bodyPr/>
          <a:lstStyle/>
          <a:p>
            <a:pPr algn="ctr"/>
            <a:r>
              <a:rPr lang="en-GB" dirty="0" smtClean="0"/>
              <a:t>HVALA </a:t>
            </a:r>
            <a:r>
              <a:rPr lang="en-GB" dirty="0" smtClean="0"/>
              <a:t>!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sr-Latn-CS" dirty="0"/>
              <a:t>e-mail: </a:t>
            </a:r>
            <a:r>
              <a:rPr lang="sr-Latn-CS" u="sng" dirty="0">
                <a:hlinkClick r:id="rId2"/>
              </a:rPr>
              <a:t>dbjelic@dep-ot.com</a:t>
            </a:r>
            <a:endParaRPr lang="en-GB" dirty="0"/>
          </a:p>
          <a:p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lika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1412776"/>
            <a:ext cx="4968552" cy="43237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GB" dirty="0" smtClean="0"/>
              <a:t>   </a:t>
            </a:r>
            <a:r>
              <a:rPr lang="sr-Cyrl-BA" sz="2400" dirty="0" smtClean="0">
                <a:latin typeface="Arial" pitchFamily="34" charset="0"/>
                <a:cs typeface="Arial" pitchFamily="34" charset="0"/>
              </a:rPr>
              <a:t>Kako </a:t>
            </a:r>
            <a:r>
              <a:rPr lang="sr-Cyrl-BA" sz="2400" dirty="0">
                <a:latin typeface="Arial" pitchFamily="34" charset="0"/>
                <a:cs typeface="Arial" pitchFamily="34" charset="0"/>
              </a:rPr>
              <a:t>bi se osigurao održiv razvoj </a:t>
            </a:r>
            <a:r>
              <a:rPr lang="sr-Cyrl-BA" sz="2400" dirty="0" smtClean="0">
                <a:latin typeface="Arial" pitchFamily="34" charset="0"/>
                <a:cs typeface="Arial" pitchFamily="34" charset="0"/>
              </a:rPr>
              <a:t>upravljanja čvrstim </a:t>
            </a:r>
            <a:r>
              <a:rPr lang="sr-Cyrl-BA" sz="2400" dirty="0">
                <a:latin typeface="Arial" pitchFamily="34" charset="0"/>
                <a:cs typeface="Arial" pitchFamily="34" charset="0"/>
              </a:rPr>
              <a:t>otpadom </a:t>
            </a:r>
            <a:r>
              <a:rPr lang="en-GB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r-Cyrl-BA" sz="2400" dirty="0" smtClean="0">
                <a:latin typeface="Arial" pitchFamily="34" charset="0"/>
                <a:cs typeface="Arial" pitchFamily="34" charset="0"/>
              </a:rPr>
              <a:t>treba </a:t>
            </a:r>
            <a:r>
              <a:rPr lang="sr-Cyrl-BA" sz="2400" dirty="0">
                <a:latin typeface="Arial" pitchFamily="34" charset="0"/>
                <a:cs typeface="Arial" pitchFamily="34" charset="0"/>
              </a:rPr>
              <a:t>obezbijediti </a:t>
            </a:r>
            <a:r>
              <a:rPr lang="sr-Cyrl-BA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24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>
              <a:buNone/>
            </a:pPr>
            <a:endParaRPr lang="en-GB" sz="24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 </a:t>
            </a:r>
            <a:r>
              <a:rPr lang="en-GB" sz="2400" dirty="0" smtClean="0">
                <a:latin typeface="Arial" pitchFamily="34" charset="0"/>
                <a:cs typeface="Arial" pitchFamily="34" charset="0"/>
              </a:rPr>
              <a:t>Okoli</a:t>
            </a:r>
            <a:r>
              <a:rPr lang="sr-Cyrl-BA" sz="2400" dirty="0" smtClean="0">
                <a:latin typeface="Arial" pitchFamily="34" charset="0"/>
                <a:cs typeface="Arial" pitchFamily="34" charset="0"/>
              </a:rPr>
              <a:t>š</a:t>
            </a:r>
            <a:r>
              <a:rPr lang="en-GB" sz="2400" dirty="0" smtClean="0">
                <a:latin typeface="Arial" pitchFamily="34" charset="0"/>
                <a:cs typeface="Arial" pitchFamily="34" charset="0"/>
              </a:rPr>
              <a:t>n</a:t>
            </a:r>
            <a:r>
              <a:rPr lang="sr-Cyrl-BA" sz="2400" dirty="0" smtClean="0">
                <a:latin typeface="Arial" pitchFamily="34" charset="0"/>
                <a:cs typeface="Arial" pitchFamily="34" charset="0"/>
              </a:rPr>
              <a:t>u  </a:t>
            </a:r>
            <a:r>
              <a:rPr lang="sr-Cyrl-BA" sz="2400" dirty="0">
                <a:latin typeface="Arial" pitchFamily="34" charset="0"/>
                <a:cs typeface="Arial" pitchFamily="34" charset="0"/>
              </a:rPr>
              <a:t>održivost</a:t>
            </a:r>
            <a:endParaRPr lang="en-GB" sz="24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2. </a:t>
            </a:r>
            <a:r>
              <a:rPr lang="sr-Cyrl-BA" sz="2400" dirty="0">
                <a:latin typeface="Arial" pitchFamily="34" charset="0"/>
                <a:cs typeface="Arial" pitchFamily="34" charset="0"/>
              </a:rPr>
              <a:t>Ekonomsku održivost</a:t>
            </a:r>
            <a:endParaRPr lang="en-GB" sz="24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3. </a:t>
            </a:r>
            <a:r>
              <a:rPr lang="sr-Cyrl-BA" sz="2400" dirty="0">
                <a:latin typeface="Arial" pitchFamily="34" charset="0"/>
                <a:cs typeface="Arial" pitchFamily="34" charset="0"/>
              </a:rPr>
              <a:t>Društvenu prihvaćenost</a:t>
            </a:r>
            <a:endParaRPr lang="en-GB" sz="2400" dirty="0">
              <a:latin typeface="Arial" pitchFamily="34" charset="0"/>
              <a:cs typeface="Arial" pitchFamily="34" charset="0"/>
            </a:endParaRPr>
          </a:p>
          <a:p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CS" sz="2400" b="1" dirty="0">
                <a:latin typeface="Arial" pitchFamily="34" charset="0"/>
                <a:cs typeface="Arial" pitchFamily="34" charset="0"/>
              </a:rPr>
              <a:t>LCA i upravljanje čvrstim otpadom</a:t>
            </a:r>
            <a:r>
              <a:rPr lang="en-GB" sz="2000" dirty="0">
                <a:latin typeface="Arial" pitchFamily="34" charset="0"/>
                <a:cs typeface="Arial" pitchFamily="34" charset="0"/>
              </a:rPr>
              <a:t/>
            </a:r>
            <a:br>
              <a:rPr lang="en-GB" sz="2000" dirty="0">
                <a:latin typeface="Arial" pitchFamily="34" charset="0"/>
                <a:cs typeface="Arial" pitchFamily="34" charset="0"/>
              </a:rPr>
            </a:br>
            <a:endParaRPr lang="en-GB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Cyrl-BA" sz="2400" dirty="0">
                <a:latin typeface="Arial" pitchFamily="34" charset="0"/>
                <a:cs typeface="Arial" pitchFamily="34" charset="0"/>
              </a:rPr>
              <a:t>Procedura za sprovođenje LCA na sistemu upravljanja otpadom je veoma slična onoj koja se koristi </a:t>
            </a:r>
            <a:r>
              <a:rPr lang="sr-Latn-CS" sz="2400" dirty="0">
                <a:latin typeface="Arial" pitchFamily="34" charset="0"/>
                <a:cs typeface="Arial" pitchFamily="34" charset="0"/>
              </a:rPr>
              <a:t>za</a:t>
            </a:r>
            <a:r>
              <a:rPr lang="sr-Cyrl-BA" sz="2400" dirty="0">
                <a:latin typeface="Arial" pitchFamily="34" charset="0"/>
                <a:cs typeface="Arial" pitchFamily="34" charset="0"/>
              </a:rPr>
              <a:t> LCA proizvod</a:t>
            </a:r>
            <a:r>
              <a:rPr lang="sr-Latn-CS" sz="2400" dirty="0" smtClean="0">
                <a:latin typeface="Arial" pitchFamily="34" charset="0"/>
                <a:cs typeface="Arial" pitchFamily="34" charset="0"/>
              </a:rPr>
              <a:t>a</a:t>
            </a:r>
            <a:endParaRPr lang="en-GB" sz="2400" dirty="0" smtClean="0">
              <a:latin typeface="Arial" pitchFamily="34" charset="0"/>
              <a:cs typeface="Arial" pitchFamily="34" charset="0"/>
            </a:endParaRPr>
          </a:p>
          <a:p>
            <a:endParaRPr lang="en-GB" sz="2400" dirty="0"/>
          </a:p>
          <a:p>
            <a:r>
              <a:rPr lang="sr-Cyrl-BA" sz="2400" dirty="0">
                <a:latin typeface="Arial" pitchFamily="34" charset="0"/>
                <a:cs typeface="Arial" pitchFamily="34" charset="0"/>
              </a:rPr>
              <a:t>EDIP97 (ekološko planiranje industrijskih proizvoda</a:t>
            </a:r>
            <a:r>
              <a:rPr lang="sr-Cyrl-BA" sz="2400" dirty="0" smtClean="0">
                <a:latin typeface="Arial" pitchFamily="34" charset="0"/>
                <a:cs typeface="Arial" pitchFamily="34" charset="0"/>
              </a:rPr>
              <a:t>)</a:t>
            </a:r>
            <a:endParaRPr lang="en-GB" sz="2400" dirty="0" smtClean="0">
              <a:latin typeface="Arial" pitchFamily="34" charset="0"/>
              <a:cs typeface="Arial" pitchFamily="34" charset="0"/>
            </a:endParaRPr>
          </a:p>
          <a:p>
            <a:endParaRPr lang="en-GB" sz="24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GB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CS" sz="2400" b="1" dirty="0">
                <a:latin typeface="Arial" pitchFamily="34" charset="0"/>
                <a:cs typeface="Arial" pitchFamily="34" charset="0"/>
              </a:rPr>
              <a:t>Predhodni okolišni modeli i procjene</a:t>
            </a:r>
            <a:r>
              <a:rPr lang="en-GB" sz="2400" dirty="0"/>
              <a:t/>
            </a:r>
            <a:br>
              <a:rPr lang="en-GB" sz="2400" dirty="0"/>
            </a:br>
            <a:endParaRPr lang="en-GB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400" dirty="0" err="1">
                <a:latin typeface="Arial" pitchFamily="34" charset="0"/>
                <a:cs typeface="Arial" pitchFamily="34" charset="0"/>
              </a:rPr>
              <a:t>Švedski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model ORWARE</a:t>
            </a:r>
            <a:r>
              <a:rPr lang="sr-Cyrl-BA" sz="2400" dirty="0">
                <a:latin typeface="Arial" pitchFamily="34" charset="0"/>
                <a:cs typeface="Arial" pitchFamily="34" charset="0"/>
              </a:rPr>
              <a:t> (istrživanje organskog otpada) </a:t>
            </a:r>
            <a:endParaRPr lang="en-GB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GB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sr-Cyrl-BA" sz="2400" dirty="0">
                <a:latin typeface="Arial" pitchFamily="34" charset="0"/>
                <a:cs typeface="Arial" pitchFamily="34" charset="0"/>
              </a:rPr>
              <a:t>Agnecija za zaštitu </a:t>
            </a:r>
            <a:r>
              <a:rPr lang="sr-Latn-CS" sz="2400" dirty="0">
                <a:latin typeface="Arial" pitchFamily="34" charset="0"/>
                <a:cs typeface="Arial" pitchFamily="34" charset="0"/>
              </a:rPr>
              <a:t>okoliša SAD-a </a:t>
            </a:r>
            <a:r>
              <a:rPr lang="en-GB" sz="2400" dirty="0" err="1" smtClean="0">
                <a:latin typeface="Arial" pitchFamily="34" charset="0"/>
                <a:cs typeface="Arial" pitchFamily="34" charset="0"/>
              </a:rPr>
              <a:t>rayvila</a:t>
            </a:r>
            <a:r>
              <a:rPr lang="en-GB" sz="2400" dirty="0" smtClean="0">
                <a:latin typeface="Arial" pitchFamily="34" charset="0"/>
                <a:cs typeface="Arial" pitchFamily="34" charset="0"/>
              </a:rPr>
              <a:t> je model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ISWM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DST –Integrated Solid Waste Management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Decision-Support-Tool</a:t>
            </a:r>
          </a:p>
          <a:p>
            <a:pPr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sr-Latn-CS" sz="2400" dirty="0" smtClean="0">
                <a:latin typeface="Arial" pitchFamily="34" charset="0"/>
                <a:cs typeface="Arial" pitchFamily="34" charset="0"/>
              </a:rPr>
              <a:t>Okoliš</a:t>
            </a:r>
            <a:r>
              <a:rPr lang="en-GB" sz="2400" dirty="0" err="1" smtClean="0">
                <a:latin typeface="Arial" pitchFamily="34" charset="0"/>
                <a:cs typeface="Arial" pitchFamily="34" charset="0"/>
              </a:rPr>
              <a:t>na</a:t>
            </a:r>
            <a:r>
              <a:rPr lang="sr-Latn-C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r-Cyrl-BA" sz="2400" dirty="0" smtClean="0">
                <a:latin typeface="Arial" pitchFamily="34" charset="0"/>
                <a:cs typeface="Arial" pitchFamily="34" charset="0"/>
              </a:rPr>
              <a:t>Agencij</a:t>
            </a:r>
            <a:r>
              <a:rPr lang="en-GB" sz="2400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sr-Cyrl-BA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r-Cyrl-BA" sz="2400" dirty="0">
                <a:latin typeface="Arial" pitchFamily="34" charset="0"/>
                <a:cs typeface="Arial" pitchFamily="34" charset="0"/>
              </a:rPr>
              <a:t>Velike </a:t>
            </a:r>
            <a:r>
              <a:rPr lang="sr-Cyrl-BA" sz="2400" dirty="0" smtClean="0">
                <a:latin typeface="Arial" pitchFamily="34" charset="0"/>
                <a:cs typeface="Arial" pitchFamily="34" charset="0"/>
              </a:rPr>
              <a:t>Britanije</a:t>
            </a:r>
            <a:r>
              <a:rPr lang="en-GB" sz="2400" dirty="0" smtClean="0">
                <a:latin typeface="Arial" pitchFamily="34" charset="0"/>
                <a:cs typeface="Arial" pitchFamily="34" charset="0"/>
              </a:rPr>
              <a:t>- WISARD</a:t>
            </a:r>
            <a:endParaRPr lang="en-GB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EASEWASTE model</a:t>
            </a:r>
            <a:r>
              <a:rPr lang="en-GB" sz="2400" dirty="0">
                <a:latin typeface="Arial" pitchFamily="34" charset="0"/>
                <a:cs typeface="Arial" pitchFamily="34" charset="0"/>
              </a:rPr>
              <a:t/>
            </a:r>
            <a:br>
              <a:rPr lang="en-GB" sz="2400" dirty="0">
                <a:latin typeface="Arial" pitchFamily="34" charset="0"/>
                <a:cs typeface="Arial" pitchFamily="34" charset="0"/>
              </a:rPr>
            </a:br>
            <a:endParaRPr lang="en-GB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Arial" pitchFamily="34" charset="0"/>
                <a:cs typeface="Arial" pitchFamily="34" charset="0"/>
              </a:rPr>
              <a:t>EASEWASTE </a:t>
            </a:r>
            <a:r>
              <a:rPr lang="sr-Cyrl-BA" sz="2400" dirty="0">
                <a:latin typeface="Arial" pitchFamily="34" charset="0"/>
                <a:cs typeface="Arial" pitchFamily="34" charset="0"/>
              </a:rPr>
              <a:t>je akronim za  </a:t>
            </a:r>
            <a:r>
              <a:rPr lang="sr-Latn-CS" sz="2400" dirty="0">
                <a:latin typeface="Arial" pitchFamily="34" charset="0"/>
                <a:cs typeface="Arial" pitchFamily="34" charset="0"/>
              </a:rPr>
              <a:t>okolišnu</a:t>
            </a:r>
            <a:r>
              <a:rPr lang="sr-Cyrl-BA" sz="2400" dirty="0">
                <a:latin typeface="Arial" pitchFamily="34" charset="0"/>
                <a:cs typeface="Arial" pitchFamily="34" charset="0"/>
              </a:rPr>
              <a:t> procjenu sistema i tehnologija čvrstog otpada. (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Environmental Assessment of Solid Waste Systems and Technologies</a:t>
            </a:r>
            <a:r>
              <a:rPr lang="sr-Cyrl-BA" sz="2400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en-GB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endParaRPr lang="en-GB" sz="2400" dirty="0">
              <a:latin typeface="Arial" pitchFamily="34" charset="0"/>
              <a:cs typeface="Arial" pitchFamily="34" charset="0"/>
            </a:endParaRPr>
          </a:p>
          <a:p>
            <a:r>
              <a:rPr lang="en-US" sz="2400" dirty="0" err="1">
                <a:latin typeface="Arial" pitchFamily="34" charset="0"/>
                <a:cs typeface="Arial" pitchFamily="34" charset="0"/>
              </a:rPr>
              <a:t>Sistemske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granice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modela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definirani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sistemom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gospodarenja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otpadom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iz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tačke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izvora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otpada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tačke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separacije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do 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konačnog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odlaganja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ostataka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otpada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koji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postali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inertni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tako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ne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pridonose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daljnjem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utjecaju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na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okoliš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endParaRPr lang="en-GB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slika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0"/>
            <a:ext cx="5972175" cy="653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Okolišne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uticajne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kategorije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podjeljene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 u 3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grupe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: </a:t>
            </a:r>
            <a:endParaRPr lang="en-GB" sz="2400" dirty="0">
              <a:latin typeface="Arial" pitchFamily="34" charset="0"/>
              <a:cs typeface="Arial" pitchFamily="34" charset="0"/>
            </a:endParaRPr>
          </a:p>
          <a:p>
            <a:endParaRPr lang="en-GB" sz="2400" dirty="0">
              <a:latin typeface="Arial" pitchFamily="34" charset="0"/>
              <a:cs typeface="Arial" pitchFamily="34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US" sz="2400" dirty="0" err="1">
                <a:latin typeface="Arial" pitchFamily="34" charset="0"/>
                <a:cs typeface="Arial" pitchFamily="34" charset="0"/>
              </a:rPr>
              <a:t>standardni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okolišni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uticaji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endParaRPr lang="en-GB" sz="2400" dirty="0">
              <a:latin typeface="Arial" pitchFamily="34" charset="0"/>
              <a:cs typeface="Arial" pitchFamily="34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US" sz="2400" dirty="0" err="1">
                <a:latin typeface="Arial" pitchFamily="34" charset="0"/>
                <a:cs typeface="Arial" pitchFamily="34" charset="0"/>
              </a:rPr>
              <a:t>toksički-orijentisani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uticaji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endParaRPr lang="en-GB" sz="2400" dirty="0">
              <a:latin typeface="Arial" pitchFamily="34" charset="0"/>
              <a:cs typeface="Arial" pitchFamily="34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US" sz="2400" dirty="0" err="1">
                <a:latin typeface="Arial" pitchFamily="34" charset="0"/>
                <a:cs typeface="Arial" pitchFamily="34" charset="0"/>
              </a:rPr>
              <a:t>uticaji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na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resurse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podzemne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vode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 </a:t>
            </a:r>
            <a:endParaRPr lang="en-GB" sz="24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GB" dirty="0"/>
          </a:p>
          <a:p>
            <a:endParaRPr lang="en-GB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107</TotalTime>
  <Words>1266</Words>
  <Application>Microsoft Office PowerPoint</Application>
  <PresentationFormat>On-screen Show (4:3)</PresentationFormat>
  <Paragraphs>167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Oriel</vt:lpstr>
      <vt:lpstr>OKOLIŠNA PROCJENA SISTEMA I TEHNOLOGIJA  ČVRSTOG OTPADA POMOĆU EASEWASTE MODELA   ENVIRONMENTAL ASSESSMENT OF SOLID WASTE SYSTEMS AND TECHNOLOGIES BY MEANS OF EASEWASTE MODEL </vt:lpstr>
      <vt:lpstr>LCA-Life Cycle Assessment</vt:lpstr>
      <vt:lpstr>Slide 3</vt:lpstr>
      <vt:lpstr>Slide 4</vt:lpstr>
      <vt:lpstr>LCA i upravljanje čvrstim otpadom </vt:lpstr>
      <vt:lpstr>Predhodni okolišni modeli i procjene </vt:lpstr>
      <vt:lpstr>EASEWASTE model </vt:lpstr>
      <vt:lpstr>Slide 8</vt:lpstr>
      <vt:lpstr>Slide 9</vt:lpstr>
      <vt:lpstr>Slide 10</vt:lpstr>
      <vt:lpstr>Slide 11</vt:lpstr>
      <vt:lpstr>Slide 12</vt:lpstr>
      <vt:lpstr>Slide 13</vt:lpstr>
      <vt:lpstr>Slide 14</vt:lpstr>
      <vt:lpstr>Studija slučaja</vt:lpstr>
      <vt:lpstr>Slide 16</vt:lpstr>
      <vt:lpstr>Slide 17</vt:lpstr>
      <vt:lpstr>Scenariji 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Zaključak </vt:lpstr>
      <vt:lpstr>HVALA 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OKOLIŠNA PROCJENA SISTEMA I TEHNOLOGIJA  ČVRSTOG OTPADA POMOĆU EASEWASTE MODELA   ENVIRONMENTAL ASSESSMENT OF SOLID WASTE SYSTEMS AND TECHNOLOGIES BY MEANS OF EASEWASTE MODEL</dc:title>
  <dc:creator>Bjelic Drazenko</dc:creator>
  <cp:lastModifiedBy>bjelicd</cp:lastModifiedBy>
  <cp:revision>16</cp:revision>
  <dcterms:created xsi:type="dcterms:W3CDTF">2010-11-24T22:50:05Z</dcterms:created>
  <dcterms:modified xsi:type="dcterms:W3CDTF">2010-11-25T04:48:15Z</dcterms:modified>
</cp:coreProperties>
</file>