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60" r:id="rId4"/>
    <p:sldId id="261" r:id="rId5"/>
    <p:sldId id="262" r:id="rId6"/>
    <p:sldId id="259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in\Documents\Prezentacije\Simpozij_ZGB\Simpozij%20ZGB2010\Radno\Slika1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Marin\Documents\PLIN\Odlagalisni%20plin-skraceni%20proracun.xls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Marin\Documents\PLIN\Odlagalisni%20plin-skraceni%20proracun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BA"/>
  <c:chart>
    <c:autoTitleDeleted val="1"/>
    <c:plotArea>
      <c:layout/>
      <c:lineChart>
        <c:grouping val="standard"/>
        <c:ser>
          <c:idx val="0"/>
          <c:order val="0"/>
          <c:tx>
            <c:v>Ploha djelomično prekrivena otpadom</c:v>
          </c:tx>
          <c:val>
            <c:numRef>
              <c:f>Sheet1!$B$2:$M$2</c:f>
              <c:numCache>
                <c:formatCode>General</c:formatCode>
                <c:ptCount val="12"/>
                <c:pt idx="0">
                  <c:v>63</c:v>
                </c:pt>
                <c:pt idx="1">
                  <c:v>45</c:v>
                </c:pt>
                <c:pt idx="2">
                  <c:v>47</c:v>
                </c:pt>
                <c:pt idx="3">
                  <c:v>29</c:v>
                </c:pt>
                <c:pt idx="4">
                  <c:v>7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64</c:v>
                </c:pt>
                <c:pt idx="11">
                  <c:v>77</c:v>
                </c:pt>
              </c:numCache>
            </c:numRef>
          </c:val>
        </c:ser>
        <c:ser>
          <c:idx val="1"/>
          <c:order val="1"/>
          <c:tx>
            <c:v>Ploha prekrivena s više od 2 m otpada</c:v>
          </c:tx>
          <c:val>
            <c:numRef>
              <c:f>Sheet1!$B$3:$M$3</c:f>
              <c:numCache>
                <c:formatCode>General</c:formatCode>
                <c:ptCount val="12"/>
                <c:pt idx="0">
                  <c:v>54</c:v>
                </c:pt>
                <c:pt idx="1">
                  <c:v>44</c:v>
                </c:pt>
                <c:pt idx="2">
                  <c:v>30</c:v>
                </c:pt>
                <c:pt idx="3">
                  <c:v>18</c:v>
                </c:pt>
                <c:pt idx="4">
                  <c:v>5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12</c:v>
                </c:pt>
                <c:pt idx="10">
                  <c:v>35</c:v>
                </c:pt>
                <c:pt idx="11">
                  <c:v>54</c:v>
                </c:pt>
              </c:numCache>
            </c:numRef>
          </c:val>
        </c:ser>
        <c:ser>
          <c:idx val="2"/>
          <c:order val="2"/>
          <c:tx>
            <c:v>Ploha prekrivena s otpadom max visine</c:v>
          </c:tx>
          <c:val>
            <c:numRef>
              <c:f>Sheet1!$B$4:$M$4</c:f>
              <c:numCache>
                <c:formatCode>General</c:formatCode>
                <c:ptCount val="12"/>
                <c:pt idx="0">
                  <c:v>26</c:v>
                </c:pt>
                <c:pt idx="1">
                  <c:v>26</c:v>
                </c:pt>
                <c:pt idx="2">
                  <c:v>25</c:v>
                </c:pt>
                <c:pt idx="3">
                  <c:v>16</c:v>
                </c:pt>
                <c:pt idx="4">
                  <c:v>9</c:v>
                </c:pt>
                <c:pt idx="5">
                  <c:v>5</c:v>
                </c:pt>
                <c:pt idx="6">
                  <c:v>0</c:v>
                </c:pt>
                <c:pt idx="7">
                  <c:v>1</c:v>
                </c:pt>
                <c:pt idx="8">
                  <c:v>10</c:v>
                </c:pt>
                <c:pt idx="9">
                  <c:v>17</c:v>
                </c:pt>
                <c:pt idx="10">
                  <c:v>22</c:v>
                </c:pt>
                <c:pt idx="11">
                  <c:v>26</c:v>
                </c:pt>
              </c:numCache>
            </c:numRef>
          </c:val>
        </c:ser>
        <c:ser>
          <c:idx val="3"/>
          <c:order val="3"/>
          <c:tx>
            <c:v>Ploha s izgrađenom prekrivkom</c:v>
          </c:tx>
          <c:val>
            <c:numRef>
              <c:f>Sheet1!$B$5:$M$5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marker val="1"/>
        <c:axId val="47571712"/>
        <c:axId val="47573632"/>
      </c:lineChart>
      <c:catAx>
        <c:axId val="4757171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en-US"/>
                </a:pPr>
                <a:r>
                  <a:rPr lang="en-US"/>
                  <a:t>m</a:t>
                </a:r>
                <a:r>
                  <a:rPr lang="hr-HR"/>
                  <a:t>jeseci</a:t>
                </a:r>
                <a:endParaRPr lang="en-US"/>
              </a:p>
            </c:rich>
          </c:tx>
        </c:title>
        <c:tickLblPos val="nextTo"/>
        <c:txPr>
          <a:bodyPr/>
          <a:lstStyle/>
          <a:p>
            <a:pPr>
              <a:defRPr lang="en-US"/>
            </a:pPr>
            <a:endParaRPr lang="sr-Latn-CS"/>
          </a:p>
        </c:txPr>
        <c:crossAx val="47573632"/>
        <c:crosses val="autoZero"/>
        <c:auto val="1"/>
        <c:lblAlgn val="ctr"/>
        <c:lblOffset val="100"/>
      </c:catAx>
      <c:valAx>
        <c:axId val="4757363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lang="en-US"/>
                </a:pPr>
                <a:r>
                  <a:rPr lang="en-US"/>
                  <a:t>mm mjesečno</a:t>
                </a:r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sr-Latn-CS"/>
          </a:p>
        </c:txPr>
        <c:crossAx val="47571712"/>
        <c:crosses val="autoZero"/>
        <c:crossBetween val="between"/>
      </c:valAx>
    </c:plotArea>
    <c:legend>
      <c:legendPos val="r"/>
      <c:txPr>
        <a:bodyPr/>
        <a:lstStyle/>
        <a:p>
          <a:pPr>
            <a:defRPr lang="en-US"/>
          </a:pPr>
          <a:endParaRPr lang="sr-Latn-C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BA"/>
  <c:chart>
    <c:autoTitleDeleted val="1"/>
    <c:plotArea>
      <c:layout>
        <c:manualLayout>
          <c:layoutTarget val="inner"/>
          <c:xMode val="edge"/>
          <c:yMode val="edge"/>
          <c:x val="0.13458764937283021"/>
          <c:y val="0.18525914433977433"/>
          <c:w val="0.63531159220078048"/>
          <c:h val="0.55179336539911195"/>
        </c:manualLayout>
      </c:layout>
      <c:lineChart>
        <c:grouping val="standard"/>
        <c:ser>
          <c:idx val="1"/>
          <c:order val="0"/>
          <c:tx>
            <c:v>Gpn</c:v>
          </c:tx>
          <c:spPr>
            <a:ln w="12700">
              <a:solidFill>
                <a:srgbClr val="000000"/>
              </a:solidFill>
              <a:prstDash val="lgDash"/>
            </a:ln>
          </c:spPr>
          <c:marker>
            <c:symbol val="none"/>
          </c:marker>
          <c:cat>
            <c:numRef>
              <c:f>'GASPR.ENG-ZBROJ'!$L$12:$L$60</c:f>
              <c:numCache>
                <c:formatCode>0</c:formatCode>
                <c:ptCount val="4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  <c:pt idx="22">
                  <c:v>2033</c:v>
                </c:pt>
                <c:pt idx="23">
                  <c:v>2034</c:v>
                </c:pt>
                <c:pt idx="24">
                  <c:v>2035</c:v>
                </c:pt>
                <c:pt idx="25">
                  <c:v>2036</c:v>
                </c:pt>
                <c:pt idx="26">
                  <c:v>2037</c:v>
                </c:pt>
                <c:pt idx="27">
                  <c:v>2038</c:v>
                </c:pt>
                <c:pt idx="28">
                  <c:v>2039</c:v>
                </c:pt>
                <c:pt idx="29">
                  <c:v>2040</c:v>
                </c:pt>
                <c:pt idx="30">
                  <c:v>2041</c:v>
                </c:pt>
                <c:pt idx="31">
                  <c:v>2042</c:v>
                </c:pt>
                <c:pt idx="32">
                  <c:v>2043</c:v>
                </c:pt>
                <c:pt idx="33">
                  <c:v>2044</c:v>
                </c:pt>
                <c:pt idx="34">
                  <c:v>2045</c:v>
                </c:pt>
                <c:pt idx="35">
                  <c:v>2046</c:v>
                </c:pt>
                <c:pt idx="36">
                  <c:v>2047</c:v>
                </c:pt>
                <c:pt idx="37">
                  <c:v>2048</c:v>
                </c:pt>
                <c:pt idx="38">
                  <c:v>2049</c:v>
                </c:pt>
                <c:pt idx="39">
                  <c:v>2050</c:v>
                </c:pt>
                <c:pt idx="40">
                  <c:v>2051</c:v>
                </c:pt>
                <c:pt idx="41">
                  <c:v>2052</c:v>
                </c:pt>
                <c:pt idx="42">
                  <c:v>2053</c:v>
                </c:pt>
                <c:pt idx="43">
                  <c:v>2054</c:v>
                </c:pt>
                <c:pt idx="44">
                  <c:v>2055</c:v>
                </c:pt>
                <c:pt idx="45">
                  <c:v>2056</c:v>
                </c:pt>
                <c:pt idx="46">
                  <c:v>2057</c:v>
                </c:pt>
                <c:pt idx="47">
                  <c:v>2058</c:v>
                </c:pt>
                <c:pt idx="48">
                  <c:v>2059</c:v>
                </c:pt>
              </c:numCache>
            </c:numRef>
          </c:cat>
          <c:val>
            <c:numRef>
              <c:f>'GASPR.ENG-ZBROJ'!$O$12:$O$60</c:f>
              <c:numCache>
                <c:formatCode>#,##0</c:formatCode>
                <c:ptCount val="49"/>
                <c:pt idx="0">
                  <c:v>0</c:v>
                </c:pt>
                <c:pt idx="1">
                  <c:v>26.20055812935313</c:v>
                </c:pt>
                <c:pt idx="2">
                  <c:v>84.399996192719058</c:v>
                </c:pt>
                <c:pt idx="3">
                  <c:v>154.94738260253507</c:v>
                </c:pt>
                <c:pt idx="4">
                  <c:v>228.50206884750173</c:v>
                </c:pt>
                <c:pt idx="5">
                  <c:v>300.75185464624167</c:v>
                </c:pt>
                <c:pt idx="6">
                  <c:v>369.67120062876432</c:v>
                </c:pt>
                <c:pt idx="7">
                  <c:v>434.35225383640477</c:v>
                </c:pt>
                <c:pt idx="8">
                  <c:v>494.46596903988871</c:v>
                </c:pt>
                <c:pt idx="9">
                  <c:v>549.99297468821203</c:v>
                </c:pt>
                <c:pt idx="10">
                  <c:v>601.08045714152809</c:v>
                </c:pt>
                <c:pt idx="11">
                  <c:v>647.96249670569296</c:v>
                </c:pt>
                <c:pt idx="12">
                  <c:v>690.91433840955585</c:v>
                </c:pt>
                <c:pt idx="13">
                  <c:v>730.22569612720224</c:v>
                </c:pt>
                <c:pt idx="14">
                  <c:v>766.18513344624955</c:v>
                </c:pt>
                <c:pt idx="15">
                  <c:v>799.07107199102813</c:v>
                </c:pt>
                <c:pt idx="16">
                  <c:v>829.1468429403717</c:v>
                </c:pt>
                <c:pt idx="17">
                  <c:v>856.65823353389305</c:v>
                </c:pt>
                <c:pt idx="18">
                  <c:v>881.8325776725834</c:v>
                </c:pt>
                <c:pt idx="19">
                  <c:v>904.87879511599294</c:v>
                </c:pt>
                <c:pt idx="20">
                  <c:v>925.98800095927834</c:v>
                </c:pt>
                <c:pt idx="21">
                  <c:v>945.33444280465096</c:v>
                </c:pt>
                <c:pt idx="22">
                  <c:v>963.07660946349642</c:v>
                </c:pt>
                <c:pt idx="23">
                  <c:v>979.35841088609789</c:v>
                </c:pt>
                <c:pt idx="24">
                  <c:v>994.31036554619186</c:v>
                </c:pt>
                <c:pt idx="25">
                  <c:v>1008.0507555944833</c:v>
                </c:pt>
                <c:pt idx="26">
                  <c:v>1020.6867260521323</c:v>
                </c:pt>
                <c:pt idx="27">
                  <c:v>1032.315314893259</c:v>
                </c:pt>
                <c:pt idx="28">
                  <c:v>1016.8238497202747</c:v>
                </c:pt>
                <c:pt idx="29">
                  <c:v>968.49362014148744</c:v>
                </c:pt>
                <c:pt idx="30">
                  <c:v>907.04769720355796</c:v>
                </c:pt>
                <c:pt idx="31">
                  <c:v>841.89212686593237</c:v>
                </c:pt>
                <c:pt idx="32">
                  <c:v>777.39842656546807</c:v>
                </c:pt>
                <c:pt idx="33">
                  <c:v>715.64597077799647</c:v>
                </c:pt>
                <c:pt idx="34">
                  <c:v>657.5915052474885</c:v>
                </c:pt>
                <c:pt idx="35">
                  <c:v>603.60851183256659</c:v>
                </c:pt>
                <c:pt idx="36">
                  <c:v>553.75677995182059</c:v>
                </c:pt>
                <c:pt idx="37">
                  <c:v>507.92591552580762</c:v>
                </c:pt>
                <c:pt idx="38">
                  <c:v>465.91535815640526</c:v>
                </c:pt>
                <c:pt idx="39">
                  <c:v>427.48042754439314</c:v>
                </c:pt>
                <c:pt idx="40">
                  <c:v>392.35930416267922</c:v>
                </c:pt>
                <c:pt idx="41">
                  <c:v>360.28890408678365</c:v>
                </c:pt>
                <c:pt idx="42">
                  <c:v>331.01410027241326</c:v>
                </c:pt>
                <c:pt idx="43">
                  <c:v>304.29287725241369</c:v>
                </c:pt>
                <c:pt idx="44">
                  <c:v>279.89896990413905</c:v>
                </c:pt>
                <c:pt idx="45">
                  <c:v>257.62293938011118</c:v>
                </c:pt>
                <c:pt idx="46">
                  <c:v>237.27228367280591</c:v>
                </c:pt>
                <c:pt idx="47">
                  <c:v>218.67096289818028</c:v>
                </c:pt>
                <c:pt idx="48">
                  <c:v>201.658583465216</c:v>
                </c:pt>
              </c:numCache>
            </c:numRef>
          </c:val>
        </c:ser>
        <c:ser>
          <c:idx val="2"/>
          <c:order val="1"/>
          <c:tx>
            <c:v>Gpe</c:v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triangle"/>
            <c:size val="5"/>
            <c:spPr>
              <a:solidFill>
                <a:srgbClr val="FFFFFF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'GASPR.ENG-ZBROJ'!$L$12:$L$60</c:f>
              <c:numCache>
                <c:formatCode>0</c:formatCode>
                <c:ptCount val="4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  <c:pt idx="22">
                  <c:v>2033</c:v>
                </c:pt>
                <c:pt idx="23">
                  <c:v>2034</c:v>
                </c:pt>
                <c:pt idx="24">
                  <c:v>2035</c:v>
                </c:pt>
                <c:pt idx="25">
                  <c:v>2036</c:v>
                </c:pt>
                <c:pt idx="26">
                  <c:v>2037</c:v>
                </c:pt>
                <c:pt idx="27">
                  <c:v>2038</c:v>
                </c:pt>
                <c:pt idx="28">
                  <c:v>2039</c:v>
                </c:pt>
                <c:pt idx="29">
                  <c:v>2040</c:v>
                </c:pt>
                <c:pt idx="30">
                  <c:v>2041</c:v>
                </c:pt>
                <c:pt idx="31">
                  <c:v>2042</c:v>
                </c:pt>
                <c:pt idx="32">
                  <c:v>2043</c:v>
                </c:pt>
                <c:pt idx="33">
                  <c:v>2044</c:v>
                </c:pt>
                <c:pt idx="34">
                  <c:v>2045</c:v>
                </c:pt>
                <c:pt idx="35">
                  <c:v>2046</c:v>
                </c:pt>
                <c:pt idx="36">
                  <c:v>2047</c:v>
                </c:pt>
                <c:pt idx="37">
                  <c:v>2048</c:v>
                </c:pt>
                <c:pt idx="38">
                  <c:v>2049</c:v>
                </c:pt>
                <c:pt idx="39">
                  <c:v>2050</c:v>
                </c:pt>
                <c:pt idx="40">
                  <c:v>2051</c:v>
                </c:pt>
                <c:pt idx="41">
                  <c:v>2052</c:v>
                </c:pt>
                <c:pt idx="42">
                  <c:v>2053</c:v>
                </c:pt>
                <c:pt idx="43">
                  <c:v>2054</c:v>
                </c:pt>
                <c:pt idx="44">
                  <c:v>2055</c:v>
                </c:pt>
                <c:pt idx="45">
                  <c:v>2056</c:v>
                </c:pt>
                <c:pt idx="46">
                  <c:v>2057</c:v>
                </c:pt>
                <c:pt idx="47">
                  <c:v>2058</c:v>
                </c:pt>
                <c:pt idx="48">
                  <c:v>2059</c:v>
                </c:pt>
              </c:numCache>
            </c:numRef>
          </c:cat>
          <c:val>
            <c:numRef>
              <c:f>'GASPR.ENG-ZBROJ'!$P$12:$P$60</c:f>
              <c:numCache>
                <c:formatCode>#,##0</c:formatCode>
                <c:ptCount val="49"/>
                <c:pt idx="0">
                  <c:v>0</c:v>
                </c:pt>
                <c:pt idx="1">
                  <c:v>20.960446503482466</c:v>
                </c:pt>
                <c:pt idx="2">
                  <c:v>67.519996954175326</c:v>
                </c:pt>
                <c:pt idx="3">
                  <c:v>123.95790608202806</c:v>
                </c:pt>
                <c:pt idx="4">
                  <c:v>182.80165507800118</c:v>
                </c:pt>
                <c:pt idx="5">
                  <c:v>240.60148371699341</c:v>
                </c:pt>
                <c:pt idx="6">
                  <c:v>295.73696050301135</c:v>
                </c:pt>
                <c:pt idx="7">
                  <c:v>347.48180306912383</c:v>
                </c:pt>
                <c:pt idx="8">
                  <c:v>395.57277523191095</c:v>
                </c:pt>
                <c:pt idx="9">
                  <c:v>439.99437975056895</c:v>
                </c:pt>
                <c:pt idx="10">
                  <c:v>480.86436571322236</c:v>
                </c:pt>
                <c:pt idx="11">
                  <c:v>518.36999736455437</c:v>
                </c:pt>
                <c:pt idx="12">
                  <c:v>552.73147072764573</c:v>
                </c:pt>
                <c:pt idx="13">
                  <c:v>584.18055690176254</c:v>
                </c:pt>
                <c:pt idx="14">
                  <c:v>612.94810675699921</c:v>
                </c:pt>
                <c:pt idx="15">
                  <c:v>639.2568575928226</c:v>
                </c:pt>
                <c:pt idx="16">
                  <c:v>663.31747435229659</c:v>
                </c:pt>
                <c:pt idx="17">
                  <c:v>685.3265868271144</c:v>
                </c:pt>
                <c:pt idx="18">
                  <c:v>705.46606213806649</c:v>
                </c:pt>
                <c:pt idx="19">
                  <c:v>723.90303609279431</c:v>
                </c:pt>
                <c:pt idx="20">
                  <c:v>740.79040076742262</c:v>
                </c:pt>
                <c:pt idx="21">
                  <c:v>756.26755424372038</c:v>
                </c:pt>
                <c:pt idx="22">
                  <c:v>770.46128757079714</c:v>
                </c:pt>
                <c:pt idx="23">
                  <c:v>783.48672870887856</c:v>
                </c:pt>
                <c:pt idx="24">
                  <c:v>795.44829243695267</c:v>
                </c:pt>
                <c:pt idx="25">
                  <c:v>806.44060447558729</c:v>
                </c:pt>
                <c:pt idx="26">
                  <c:v>816.5493808417051</c:v>
                </c:pt>
                <c:pt idx="27">
                  <c:v>825.85225191460631</c:v>
                </c:pt>
                <c:pt idx="28">
                  <c:v>813.45907977621971</c:v>
                </c:pt>
                <c:pt idx="29">
                  <c:v>774.79489611319093</c:v>
                </c:pt>
                <c:pt idx="30">
                  <c:v>725.63815776284684</c:v>
                </c:pt>
                <c:pt idx="31">
                  <c:v>673.5137014927476</c:v>
                </c:pt>
                <c:pt idx="32">
                  <c:v>621.91874125237564</c:v>
                </c:pt>
                <c:pt idx="33">
                  <c:v>572.51677662239763</c:v>
                </c:pt>
                <c:pt idx="34">
                  <c:v>526.07320419799078</c:v>
                </c:pt>
                <c:pt idx="35">
                  <c:v>482.88680946605325</c:v>
                </c:pt>
                <c:pt idx="36">
                  <c:v>443.00542396145573</c:v>
                </c:pt>
                <c:pt idx="37">
                  <c:v>406.34073242064636</c:v>
                </c:pt>
                <c:pt idx="38">
                  <c:v>372.73228652512466</c:v>
                </c:pt>
                <c:pt idx="39">
                  <c:v>341.98434203551449</c:v>
                </c:pt>
                <c:pt idx="40">
                  <c:v>313.88744333014409</c:v>
                </c:pt>
                <c:pt idx="41">
                  <c:v>288.23112326942669</c:v>
                </c:pt>
                <c:pt idx="42">
                  <c:v>264.81128021793074</c:v>
                </c:pt>
                <c:pt idx="43">
                  <c:v>243.43430180193101</c:v>
                </c:pt>
                <c:pt idx="44">
                  <c:v>223.91917592331117</c:v>
                </c:pt>
                <c:pt idx="45">
                  <c:v>206.09835150408892</c:v>
                </c:pt>
                <c:pt idx="46">
                  <c:v>189.8178269382451</c:v>
                </c:pt>
                <c:pt idx="47">
                  <c:v>174.9367703185444</c:v>
                </c:pt>
                <c:pt idx="48">
                  <c:v>161.32686677217279</c:v>
                </c:pt>
              </c:numCache>
            </c:numRef>
          </c:val>
        </c:ser>
        <c:marker val="1"/>
        <c:axId val="47619456"/>
        <c:axId val="47626112"/>
      </c:lineChart>
      <c:catAx>
        <c:axId val="47619456"/>
        <c:scaling>
          <c:orientation val="minMax"/>
        </c:scaling>
        <c:delete val="1"/>
        <c:axPos val="b"/>
        <c:title>
          <c:tx>
            <c:rich>
              <a:bodyPr/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CG Times"/>
                    <a:ea typeface="CG Times"/>
                    <a:cs typeface="CG Times"/>
                  </a:defRPr>
                </a:pPr>
                <a:r>
                  <a:rPr lang="hr-BA"/>
                  <a:t>Godine</a:t>
                </a:r>
              </a:p>
            </c:rich>
          </c:tx>
          <c:layout>
            <c:manualLayout>
              <c:xMode val="edge"/>
              <c:yMode val="edge"/>
              <c:x val="0.70389915321857555"/>
              <c:y val="0.74445446649295111"/>
            </c:manualLayout>
          </c:layout>
          <c:spPr>
            <a:noFill/>
            <a:ln w="25400">
              <a:noFill/>
            </a:ln>
          </c:spPr>
        </c:title>
        <c:numFmt formatCode="0" sourceLinked="1"/>
        <c:majorTickMark val="cross"/>
        <c:minorTickMark val="cross"/>
        <c:tickLblPos val="nextTo"/>
        <c:crossAx val="47626112"/>
        <c:crosses val="autoZero"/>
        <c:lblAlgn val="ctr"/>
        <c:lblOffset val="100"/>
        <c:tickLblSkip val="5"/>
        <c:tickMarkSkip val="1"/>
      </c:catAx>
      <c:valAx>
        <c:axId val="4762611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minorGridlines>
          <c:spPr>
            <a:ln w="3175">
              <a:solidFill>
                <a:srgbClr val="000000"/>
              </a:solidFill>
              <a:prstDash val="solid"/>
            </a:ln>
          </c:spPr>
        </c:minorGridlines>
        <c:numFmt formatCode="#,##0" sourceLinked="1"/>
        <c:majorTickMark val="cross"/>
        <c:minorTickMark val="cross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G Times"/>
                <a:ea typeface="CG Times"/>
                <a:cs typeface="CG Times"/>
              </a:defRPr>
            </a:pPr>
            <a:endParaRPr lang="sr-Latn-CS"/>
          </a:p>
        </c:txPr>
        <c:crossAx val="47619456"/>
        <c:crosses val="autoZero"/>
        <c:crossBetween val="between"/>
      </c:valAx>
      <c:spPr>
        <a:noFill/>
        <a:ln w="12700">
          <a:solidFill>
            <a:srgbClr val="000000"/>
          </a:solidFill>
          <a:prstDash val="solid"/>
        </a:ln>
      </c:spPr>
    </c:plotArea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MS Sans Serif"/>
          <a:ea typeface="MS Sans Serif"/>
          <a:cs typeface="MS Sans Serif"/>
        </a:defRPr>
      </a:pPr>
      <a:endParaRPr lang="sr-Latn-CS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BA"/>
  <c:chart>
    <c:plotArea>
      <c:layout>
        <c:manualLayout>
          <c:layoutTarget val="inner"/>
          <c:xMode val="edge"/>
          <c:yMode val="edge"/>
          <c:x val="0.13458764937283021"/>
          <c:y val="0.18525914433977431"/>
          <c:w val="0.63531159220078026"/>
          <c:h val="0.55179336539911195"/>
        </c:manualLayout>
      </c:layout>
      <c:lineChart>
        <c:grouping val="standard"/>
        <c:ser>
          <c:idx val="1"/>
          <c:order val="0"/>
          <c:tx>
            <c:v>Gpn</c:v>
          </c:tx>
          <c:spPr>
            <a:ln w="12700">
              <a:solidFill>
                <a:srgbClr val="000000"/>
              </a:solidFill>
              <a:prstDash val="lgDash"/>
            </a:ln>
          </c:spPr>
          <c:marker>
            <c:symbol val="none"/>
          </c:marker>
          <c:cat>
            <c:numRef>
              <c:f>'GASPR.ENG-ZBROJ'!$L$12:$L$60</c:f>
              <c:numCache>
                <c:formatCode>0</c:formatCode>
                <c:ptCount val="4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  <c:pt idx="22">
                  <c:v>2033</c:v>
                </c:pt>
                <c:pt idx="23">
                  <c:v>2034</c:v>
                </c:pt>
                <c:pt idx="24">
                  <c:v>2035</c:v>
                </c:pt>
                <c:pt idx="25">
                  <c:v>2036</c:v>
                </c:pt>
                <c:pt idx="26">
                  <c:v>2037</c:v>
                </c:pt>
                <c:pt idx="27">
                  <c:v>2038</c:v>
                </c:pt>
                <c:pt idx="28">
                  <c:v>2039</c:v>
                </c:pt>
                <c:pt idx="29">
                  <c:v>2040</c:v>
                </c:pt>
                <c:pt idx="30">
                  <c:v>2041</c:v>
                </c:pt>
                <c:pt idx="31">
                  <c:v>2042</c:v>
                </c:pt>
                <c:pt idx="32">
                  <c:v>2043</c:v>
                </c:pt>
                <c:pt idx="33">
                  <c:v>2044</c:v>
                </c:pt>
                <c:pt idx="34">
                  <c:v>2045</c:v>
                </c:pt>
                <c:pt idx="35">
                  <c:v>2046</c:v>
                </c:pt>
                <c:pt idx="36">
                  <c:v>2047</c:v>
                </c:pt>
                <c:pt idx="37">
                  <c:v>2048</c:v>
                </c:pt>
                <c:pt idx="38">
                  <c:v>2049</c:v>
                </c:pt>
                <c:pt idx="39">
                  <c:v>2050</c:v>
                </c:pt>
                <c:pt idx="40">
                  <c:v>2051</c:v>
                </c:pt>
                <c:pt idx="41">
                  <c:v>2052</c:v>
                </c:pt>
                <c:pt idx="42">
                  <c:v>2053</c:v>
                </c:pt>
                <c:pt idx="43">
                  <c:v>2054</c:v>
                </c:pt>
                <c:pt idx="44">
                  <c:v>2055</c:v>
                </c:pt>
                <c:pt idx="45">
                  <c:v>2056</c:v>
                </c:pt>
                <c:pt idx="46">
                  <c:v>2057</c:v>
                </c:pt>
                <c:pt idx="47">
                  <c:v>2058</c:v>
                </c:pt>
                <c:pt idx="48">
                  <c:v>2059</c:v>
                </c:pt>
              </c:numCache>
            </c:numRef>
          </c:cat>
          <c:val>
            <c:numRef>
              <c:f>'GASPR.ENG-ZBROJ'!$O$12:$O$60</c:f>
              <c:numCache>
                <c:formatCode>#,##0</c:formatCode>
                <c:ptCount val="4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870.0714280956114</c:v>
                </c:pt>
                <c:pt idx="5">
                  <c:v>1940.3031706219429</c:v>
                </c:pt>
                <c:pt idx="6">
                  <c:v>2362.1120950675713</c:v>
                </c:pt>
                <c:pt idx="7">
                  <c:v>2474.2974479189097</c:v>
                </c:pt>
                <c:pt idx="8">
                  <c:v>2442.5505948016512</c:v>
                </c:pt>
                <c:pt idx="9">
                  <c:v>2342.3227392577023</c:v>
                </c:pt>
                <c:pt idx="10">
                  <c:v>2210.5664499157479</c:v>
                </c:pt>
                <c:pt idx="11">
                  <c:v>2066.4840526502462</c:v>
                </c:pt>
                <c:pt idx="12">
                  <c:v>1920.4114142785354</c:v>
                </c:pt>
                <c:pt idx="13">
                  <c:v>1777.9674793943789</c:v>
                </c:pt>
                <c:pt idx="14">
                  <c:v>1642.142814451699</c:v>
                </c:pt>
                <c:pt idx="15">
                  <c:v>1514.4160373339985</c:v>
                </c:pt>
                <c:pt idx="16">
                  <c:v>1395.3796944383257</c:v>
                </c:pt>
                <c:pt idx="17">
                  <c:v>1285.1043728275745</c:v>
                </c:pt>
                <c:pt idx="18">
                  <c:v>1183.3565540973295</c:v>
                </c:pt>
                <c:pt idx="19">
                  <c:v>1089.7315997207315</c:v>
                </c:pt>
                <c:pt idx="20">
                  <c:v>1003.7359463325715</c:v>
                </c:pt>
                <c:pt idx="21">
                  <c:v>924.83813972516339</c:v>
                </c:pt>
                <c:pt idx="22">
                  <c:v>852.50037313897451</c:v>
                </c:pt>
                <c:pt idx="23">
                  <c:v>786.19764899569259</c:v>
                </c:pt>
                <c:pt idx="24">
                  <c:v>725.42900651473542</c:v>
                </c:pt>
                <c:pt idx="25">
                  <c:v>669.72363905159455</c:v>
                </c:pt>
                <c:pt idx="26">
                  <c:v>618.64372322622853</c:v>
                </c:pt>
                <c:pt idx="27">
                  <c:v>571.78514930792085</c:v>
                </c:pt>
                <c:pt idx="28">
                  <c:v>528.77693587752742</c:v>
                </c:pt>
                <c:pt idx="29">
                  <c:v>489.27984678276704</c:v>
                </c:pt>
                <c:pt idx="30">
                  <c:v>452.98455348837183</c:v>
                </c:pt>
                <c:pt idx="31">
                  <c:v>419.60956932660974</c:v>
                </c:pt>
                <c:pt idx="32">
                  <c:v>388.89910384442095</c:v>
                </c:pt>
                <c:pt idx="33">
                  <c:v>360.62093258005677</c:v>
                </c:pt>
                <c:pt idx="34">
                  <c:v>334.56434182804071</c:v>
                </c:pt>
                <c:pt idx="35">
                  <c:v>310.53818375453613</c:v>
                </c:pt>
                <c:pt idx="36">
                  <c:v>288.36906092619091</c:v>
                </c:pt>
                <c:pt idx="37">
                  <c:v>267.89964843206275</c:v>
                </c:pt>
                <c:pt idx="38">
                  <c:v>248.98715462026442</c:v>
                </c:pt>
                <c:pt idx="39">
                  <c:v>231.50191687882727</c:v>
                </c:pt>
                <c:pt idx="40">
                  <c:v>215.3261260629628</c:v>
                </c:pt>
                <c:pt idx="41">
                  <c:v>200.35267155240436</c:v>
                </c:pt>
                <c:pt idx="42">
                  <c:v>186.4840981252627</c:v>
                </c:pt>
                <c:pt idx="43">
                  <c:v>173.63166558836352</c:v>
                </c:pt>
                <c:pt idx="44">
                  <c:v>161.71450221919963</c:v>
                </c:pt>
                <c:pt idx="45">
                  <c:v>150.65884341968658</c:v>
                </c:pt>
                <c:pt idx="46">
                  <c:v>140.39734746513597</c:v>
                </c:pt>
                <c:pt idx="47">
                  <c:v>130.86848079018921</c:v>
                </c:pt>
                <c:pt idx="48">
                  <c:v>122.01596584365558</c:v>
                </c:pt>
              </c:numCache>
            </c:numRef>
          </c:val>
        </c:ser>
        <c:ser>
          <c:idx val="2"/>
          <c:order val="1"/>
          <c:tx>
            <c:v>Gpe</c:v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triangle"/>
            <c:size val="5"/>
            <c:spPr>
              <a:solidFill>
                <a:srgbClr val="FFFFFF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'GASPR.ENG-ZBROJ'!$L$12:$L$60</c:f>
              <c:numCache>
                <c:formatCode>0</c:formatCode>
                <c:ptCount val="4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  <c:pt idx="22">
                  <c:v>2033</c:v>
                </c:pt>
                <c:pt idx="23">
                  <c:v>2034</c:v>
                </c:pt>
                <c:pt idx="24">
                  <c:v>2035</c:v>
                </c:pt>
                <c:pt idx="25">
                  <c:v>2036</c:v>
                </c:pt>
                <c:pt idx="26">
                  <c:v>2037</c:v>
                </c:pt>
                <c:pt idx="27">
                  <c:v>2038</c:v>
                </c:pt>
                <c:pt idx="28">
                  <c:v>2039</c:v>
                </c:pt>
                <c:pt idx="29">
                  <c:v>2040</c:v>
                </c:pt>
                <c:pt idx="30">
                  <c:v>2041</c:v>
                </c:pt>
                <c:pt idx="31">
                  <c:v>2042</c:v>
                </c:pt>
                <c:pt idx="32">
                  <c:v>2043</c:v>
                </c:pt>
                <c:pt idx="33">
                  <c:v>2044</c:v>
                </c:pt>
                <c:pt idx="34">
                  <c:v>2045</c:v>
                </c:pt>
                <c:pt idx="35">
                  <c:v>2046</c:v>
                </c:pt>
                <c:pt idx="36">
                  <c:v>2047</c:v>
                </c:pt>
                <c:pt idx="37">
                  <c:v>2048</c:v>
                </c:pt>
                <c:pt idx="38">
                  <c:v>2049</c:v>
                </c:pt>
                <c:pt idx="39">
                  <c:v>2050</c:v>
                </c:pt>
                <c:pt idx="40">
                  <c:v>2051</c:v>
                </c:pt>
                <c:pt idx="41">
                  <c:v>2052</c:v>
                </c:pt>
                <c:pt idx="42">
                  <c:v>2053</c:v>
                </c:pt>
                <c:pt idx="43">
                  <c:v>2054</c:v>
                </c:pt>
                <c:pt idx="44">
                  <c:v>2055</c:v>
                </c:pt>
                <c:pt idx="45">
                  <c:v>2056</c:v>
                </c:pt>
                <c:pt idx="46">
                  <c:v>2057</c:v>
                </c:pt>
                <c:pt idx="47">
                  <c:v>2058</c:v>
                </c:pt>
                <c:pt idx="48">
                  <c:v>2059</c:v>
                </c:pt>
              </c:numCache>
            </c:numRef>
          </c:cat>
          <c:val>
            <c:numRef>
              <c:f>'GASPR.ENG-ZBROJ'!$P$12:$P$60</c:f>
              <c:numCache>
                <c:formatCode>#,##0</c:formatCode>
                <c:ptCount val="4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783.06428528605068</c:v>
                </c:pt>
                <c:pt idx="5">
                  <c:v>1746.2728535597489</c:v>
                </c:pt>
                <c:pt idx="6">
                  <c:v>2125.9008855608108</c:v>
                </c:pt>
                <c:pt idx="7">
                  <c:v>2226.867703127019</c:v>
                </c:pt>
                <c:pt idx="8">
                  <c:v>2198.2955353214852</c:v>
                </c:pt>
                <c:pt idx="9">
                  <c:v>2108.0904653319317</c:v>
                </c:pt>
                <c:pt idx="10">
                  <c:v>1989.5098049241781</c:v>
                </c:pt>
                <c:pt idx="11">
                  <c:v>1859.835647385223</c:v>
                </c:pt>
                <c:pt idx="12">
                  <c:v>1728.3702728506828</c:v>
                </c:pt>
                <c:pt idx="13">
                  <c:v>1600.1707314549408</c:v>
                </c:pt>
                <c:pt idx="14">
                  <c:v>1477.9285330065304</c:v>
                </c:pt>
                <c:pt idx="15">
                  <c:v>1362.9744336005988</c:v>
                </c:pt>
                <c:pt idx="16">
                  <c:v>1255.8417249944944</c:v>
                </c:pt>
                <c:pt idx="17">
                  <c:v>1156.593935544817</c:v>
                </c:pt>
                <c:pt idx="18">
                  <c:v>1065.0208986875966</c:v>
                </c:pt>
                <c:pt idx="19">
                  <c:v>980.75843974865779</c:v>
                </c:pt>
                <c:pt idx="20">
                  <c:v>903.36235169931365</c:v>
                </c:pt>
                <c:pt idx="21">
                  <c:v>832.35432575264724</c:v>
                </c:pt>
                <c:pt idx="22">
                  <c:v>767.25033582507695</c:v>
                </c:pt>
                <c:pt idx="23">
                  <c:v>707.57788409612351</c:v>
                </c:pt>
                <c:pt idx="24">
                  <c:v>652.88610586326206</c:v>
                </c:pt>
                <c:pt idx="25">
                  <c:v>602.75127514643441</c:v>
                </c:pt>
                <c:pt idx="26">
                  <c:v>556.77935090360631</c:v>
                </c:pt>
                <c:pt idx="27">
                  <c:v>514.60663437712947</c:v>
                </c:pt>
                <c:pt idx="28">
                  <c:v>475.89924228977401</c:v>
                </c:pt>
                <c:pt idx="29">
                  <c:v>440.35186210449041</c:v>
                </c:pt>
                <c:pt idx="30">
                  <c:v>407.68609813953532</c:v>
                </c:pt>
                <c:pt idx="31">
                  <c:v>377.64861239394924</c:v>
                </c:pt>
                <c:pt idx="32">
                  <c:v>350.00919345997869</c:v>
                </c:pt>
                <c:pt idx="33">
                  <c:v>324.55883932205131</c:v>
                </c:pt>
                <c:pt idx="34">
                  <c:v>301.10790764523648</c:v>
                </c:pt>
                <c:pt idx="35">
                  <c:v>279.48436537908253</c:v>
                </c:pt>
                <c:pt idx="36">
                  <c:v>259.53215483357167</c:v>
                </c:pt>
                <c:pt idx="37">
                  <c:v>241.10968358885606</c:v>
                </c:pt>
                <c:pt idx="38">
                  <c:v>224.08843915823834</c:v>
                </c:pt>
                <c:pt idx="39">
                  <c:v>208.35172519094439</c:v>
                </c:pt>
                <c:pt idx="40">
                  <c:v>193.79351345666635</c:v>
                </c:pt>
                <c:pt idx="41">
                  <c:v>180.31740439716361</c:v>
                </c:pt>
                <c:pt idx="42">
                  <c:v>167.83568831273664</c:v>
                </c:pt>
                <c:pt idx="43">
                  <c:v>156.26849902952716</c:v>
                </c:pt>
                <c:pt idx="44">
                  <c:v>145.54305199727995</c:v>
                </c:pt>
                <c:pt idx="45">
                  <c:v>135.59295907771781</c:v>
                </c:pt>
                <c:pt idx="46">
                  <c:v>126.35761271862205</c:v>
                </c:pt>
                <c:pt idx="47">
                  <c:v>117.78163271117026</c:v>
                </c:pt>
                <c:pt idx="48">
                  <c:v>109.81436925929012</c:v>
                </c:pt>
              </c:numCache>
            </c:numRef>
          </c:val>
        </c:ser>
        <c:marker val="1"/>
        <c:axId val="48148480"/>
        <c:axId val="48151936"/>
      </c:lineChart>
      <c:catAx>
        <c:axId val="48148480"/>
        <c:scaling>
          <c:orientation val="minMax"/>
        </c:scaling>
        <c:delete val="1"/>
        <c:axPos val="b"/>
        <c:title>
          <c:tx>
            <c:rich>
              <a:bodyPr/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CG Times"/>
                    <a:ea typeface="CG Times"/>
                    <a:cs typeface="CG Times"/>
                  </a:defRPr>
                </a:pPr>
                <a:r>
                  <a:rPr lang="hr-BA"/>
                  <a:t>Godine</a:t>
                </a:r>
              </a:p>
            </c:rich>
          </c:tx>
          <c:layout>
            <c:manualLayout>
              <c:xMode val="edge"/>
              <c:yMode val="edge"/>
              <c:x val="0.68685665122514161"/>
              <c:y val="0.74233616987675788"/>
            </c:manualLayout>
          </c:layout>
          <c:spPr>
            <a:noFill/>
            <a:ln w="25400">
              <a:noFill/>
            </a:ln>
          </c:spPr>
        </c:title>
        <c:numFmt formatCode="0" sourceLinked="1"/>
        <c:majorTickMark val="cross"/>
        <c:minorTickMark val="cross"/>
        <c:tickLblPos val="nextTo"/>
        <c:crossAx val="48151936"/>
        <c:crosses val="autoZero"/>
        <c:lblAlgn val="ctr"/>
        <c:lblOffset val="100"/>
        <c:tickLblSkip val="5"/>
        <c:tickMarkSkip val="1"/>
      </c:catAx>
      <c:valAx>
        <c:axId val="48151936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minorGridlines>
          <c:spPr>
            <a:ln w="3175">
              <a:solidFill>
                <a:srgbClr val="000000"/>
              </a:solidFill>
              <a:prstDash val="solid"/>
            </a:ln>
          </c:spPr>
        </c:minorGridlines>
        <c:numFmt formatCode="#,##0" sourceLinked="1"/>
        <c:majorTickMark val="cross"/>
        <c:minorTickMark val="cross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G Times"/>
                <a:ea typeface="CG Times"/>
                <a:cs typeface="CG Times"/>
              </a:defRPr>
            </a:pPr>
            <a:endParaRPr lang="sr-Latn-CS"/>
          </a:p>
        </c:txPr>
        <c:crossAx val="48148480"/>
        <c:crosses val="autoZero"/>
        <c:crossBetween val="between"/>
      </c:valAx>
      <c:spPr>
        <a:noFill/>
        <a:ln w="12700">
          <a:solidFill>
            <a:srgbClr val="000000"/>
          </a:solidFill>
          <a:prstDash val="solid"/>
        </a:ln>
      </c:spPr>
    </c:plotArea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MS Sans Serif"/>
          <a:ea typeface="MS Sans Serif"/>
          <a:cs typeface="MS Sans Serif"/>
        </a:defRPr>
      </a:pPr>
      <a:endParaRPr lang="sr-Latn-CS"/>
    </a:p>
  </c:txPr>
  <c:externalData r:id="rId1"/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02FCAF-4661-4DF0-AA1B-DA028B86FFE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E2CB4FFD-D458-43DC-BE63-49DBC93E4673}">
      <dgm:prSet phldrT="[Text]"/>
      <dgm:spPr/>
      <dgm:t>
        <a:bodyPr/>
        <a:lstStyle/>
        <a:p>
          <a:r>
            <a:rPr lang="hr-BA" dirty="0" smtClean="0"/>
            <a:t>Ubrzati proces razgradnje organskih tvari</a:t>
          </a:r>
          <a:endParaRPr lang="hr-BA" dirty="0"/>
        </a:p>
      </dgm:t>
    </dgm:pt>
    <dgm:pt modelId="{BDF785CF-1F18-4B3C-83BE-9508352EFB6E}" type="parTrans" cxnId="{0BFAD8B7-18FC-466B-9673-228A772A6C5F}">
      <dgm:prSet/>
      <dgm:spPr/>
      <dgm:t>
        <a:bodyPr/>
        <a:lstStyle/>
        <a:p>
          <a:endParaRPr lang="hr-BA"/>
        </a:p>
      </dgm:t>
    </dgm:pt>
    <dgm:pt modelId="{8D9D3E6A-57BB-4A2B-AA15-A3E27ED7FFF6}" type="sibTrans" cxnId="{0BFAD8B7-18FC-466B-9673-228A772A6C5F}">
      <dgm:prSet/>
      <dgm:spPr/>
      <dgm:t>
        <a:bodyPr/>
        <a:lstStyle/>
        <a:p>
          <a:endParaRPr lang="hr-BA"/>
        </a:p>
      </dgm:t>
    </dgm:pt>
    <dgm:pt modelId="{6A9F4658-D863-4610-B5C0-EB51254EBEEF}">
      <dgm:prSet phldrT="[Text]"/>
      <dgm:spPr/>
      <dgm:t>
        <a:bodyPr/>
        <a:lstStyle/>
        <a:p>
          <a:r>
            <a:rPr lang="hr-BA" dirty="0" smtClean="0"/>
            <a:t>Ubrzati produkciju odlagališnog plina</a:t>
          </a:r>
          <a:endParaRPr lang="hr-BA" dirty="0"/>
        </a:p>
      </dgm:t>
    </dgm:pt>
    <dgm:pt modelId="{D6CD0B28-FBF2-4BFB-BBA3-0446E3DD55AE}" type="parTrans" cxnId="{3C9E036E-C2B5-4563-9B7C-748D239F06E6}">
      <dgm:prSet/>
      <dgm:spPr/>
      <dgm:t>
        <a:bodyPr/>
        <a:lstStyle/>
        <a:p>
          <a:endParaRPr lang="hr-BA"/>
        </a:p>
      </dgm:t>
    </dgm:pt>
    <dgm:pt modelId="{0C19BCEC-0585-4EC2-A1C0-1F94B6861792}" type="sibTrans" cxnId="{3C9E036E-C2B5-4563-9B7C-748D239F06E6}">
      <dgm:prSet/>
      <dgm:spPr/>
      <dgm:t>
        <a:bodyPr/>
        <a:lstStyle/>
        <a:p>
          <a:endParaRPr lang="hr-BA"/>
        </a:p>
      </dgm:t>
    </dgm:pt>
    <dgm:pt modelId="{C168D0BA-A894-4A76-B338-AD1C36CD7DB6}">
      <dgm:prSet phldrT="[Text]"/>
      <dgm:spPr/>
      <dgm:t>
        <a:bodyPr/>
        <a:lstStyle/>
        <a:p>
          <a:r>
            <a:rPr lang="hr-BA" dirty="0" smtClean="0"/>
            <a:t>Ubrzati </a:t>
          </a:r>
          <a:r>
            <a:rPr lang="hr-BA" dirty="0" err="1" smtClean="0"/>
            <a:t>inertizaciju</a:t>
          </a:r>
          <a:r>
            <a:rPr lang="hr-BA" dirty="0" smtClean="0"/>
            <a:t> otpada</a:t>
          </a:r>
          <a:endParaRPr lang="hr-BA" dirty="0"/>
        </a:p>
      </dgm:t>
    </dgm:pt>
    <dgm:pt modelId="{1E9EBB62-6CE9-4E74-9306-69FA6DD393BC}" type="parTrans" cxnId="{57324FF8-38BD-4BC5-9C86-C9CC4AC63494}">
      <dgm:prSet/>
      <dgm:spPr/>
      <dgm:t>
        <a:bodyPr/>
        <a:lstStyle/>
        <a:p>
          <a:endParaRPr lang="hr-BA"/>
        </a:p>
      </dgm:t>
    </dgm:pt>
    <dgm:pt modelId="{D68B8CF8-30E7-453A-8EE0-E6795372570F}" type="sibTrans" cxnId="{57324FF8-38BD-4BC5-9C86-C9CC4AC63494}">
      <dgm:prSet/>
      <dgm:spPr/>
      <dgm:t>
        <a:bodyPr/>
        <a:lstStyle/>
        <a:p>
          <a:endParaRPr lang="hr-BA"/>
        </a:p>
      </dgm:t>
    </dgm:pt>
    <dgm:pt modelId="{B733A6BF-9A2D-472E-979E-9165A5737B97}" type="pres">
      <dgm:prSet presAssocID="{DF02FCAF-4661-4DF0-AA1B-DA028B86FFEB}" presName="CompostProcess" presStyleCnt="0">
        <dgm:presLayoutVars>
          <dgm:dir/>
          <dgm:resizeHandles val="exact"/>
        </dgm:presLayoutVars>
      </dgm:prSet>
      <dgm:spPr/>
    </dgm:pt>
    <dgm:pt modelId="{850685EF-C58A-46CF-A31C-DB1CD81C8983}" type="pres">
      <dgm:prSet presAssocID="{DF02FCAF-4661-4DF0-AA1B-DA028B86FFEB}" presName="arrow" presStyleLbl="bgShp" presStyleIdx="0" presStyleCnt="1"/>
      <dgm:spPr/>
    </dgm:pt>
    <dgm:pt modelId="{C5E1DBA4-CC97-4DD3-99EC-4A6FD88D5E7C}" type="pres">
      <dgm:prSet presAssocID="{DF02FCAF-4661-4DF0-AA1B-DA028B86FFEB}" presName="linearProcess" presStyleCnt="0"/>
      <dgm:spPr/>
    </dgm:pt>
    <dgm:pt modelId="{392CCAF1-C6C0-4CF0-8268-045E64B013AB}" type="pres">
      <dgm:prSet presAssocID="{E2CB4FFD-D458-43DC-BE63-49DBC93E4673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A1388B5D-44D4-4CEA-8DB9-FE4CD3F6F8BF}" type="pres">
      <dgm:prSet presAssocID="{8D9D3E6A-57BB-4A2B-AA15-A3E27ED7FFF6}" presName="sibTrans" presStyleCnt="0"/>
      <dgm:spPr/>
    </dgm:pt>
    <dgm:pt modelId="{BEA49FE4-4C7B-4474-A3A5-74E44637E9CA}" type="pres">
      <dgm:prSet presAssocID="{6A9F4658-D863-4610-B5C0-EB51254EBEEF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  <dgm:pt modelId="{5FE5C48E-EF2C-464B-B588-EC5FBF904115}" type="pres">
      <dgm:prSet presAssocID="{0C19BCEC-0585-4EC2-A1C0-1F94B6861792}" presName="sibTrans" presStyleCnt="0"/>
      <dgm:spPr/>
    </dgm:pt>
    <dgm:pt modelId="{C589F3A1-1C18-448B-BD28-BABCD041B2DC}" type="pres">
      <dgm:prSet presAssocID="{C168D0BA-A894-4A76-B338-AD1C36CD7DB6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BA"/>
        </a:p>
      </dgm:t>
    </dgm:pt>
  </dgm:ptLst>
  <dgm:cxnLst>
    <dgm:cxn modelId="{A937A6C6-3A1F-46A8-8519-5722182A33E4}" type="presOf" srcId="{C168D0BA-A894-4A76-B338-AD1C36CD7DB6}" destId="{C589F3A1-1C18-448B-BD28-BABCD041B2DC}" srcOrd="0" destOrd="0" presId="urn:microsoft.com/office/officeart/2005/8/layout/hProcess9"/>
    <dgm:cxn modelId="{3C9E036E-C2B5-4563-9B7C-748D239F06E6}" srcId="{DF02FCAF-4661-4DF0-AA1B-DA028B86FFEB}" destId="{6A9F4658-D863-4610-B5C0-EB51254EBEEF}" srcOrd="1" destOrd="0" parTransId="{D6CD0B28-FBF2-4BFB-BBA3-0446E3DD55AE}" sibTransId="{0C19BCEC-0585-4EC2-A1C0-1F94B6861792}"/>
    <dgm:cxn modelId="{57324FF8-38BD-4BC5-9C86-C9CC4AC63494}" srcId="{DF02FCAF-4661-4DF0-AA1B-DA028B86FFEB}" destId="{C168D0BA-A894-4A76-B338-AD1C36CD7DB6}" srcOrd="2" destOrd="0" parTransId="{1E9EBB62-6CE9-4E74-9306-69FA6DD393BC}" sibTransId="{D68B8CF8-30E7-453A-8EE0-E6795372570F}"/>
    <dgm:cxn modelId="{B2097CEA-B040-47F1-8E82-D624E0113916}" type="presOf" srcId="{E2CB4FFD-D458-43DC-BE63-49DBC93E4673}" destId="{392CCAF1-C6C0-4CF0-8268-045E64B013AB}" srcOrd="0" destOrd="0" presId="urn:microsoft.com/office/officeart/2005/8/layout/hProcess9"/>
    <dgm:cxn modelId="{D3F084B8-F0FA-4F4B-BCF9-59AB589636F4}" type="presOf" srcId="{6A9F4658-D863-4610-B5C0-EB51254EBEEF}" destId="{BEA49FE4-4C7B-4474-A3A5-74E44637E9CA}" srcOrd="0" destOrd="0" presId="urn:microsoft.com/office/officeart/2005/8/layout/hProcess9"/>
    <dgm:cxn modelId="{0BFAD8B7-18FC-466B-9673-228A772A6C5F}" srcId="{DF02FCAF-4661-4DF0-AA1B-DA028B86FFEB}" destId="{E2CB4FFD-D458-43DC-BE63-49DBC93E4673}" srcOrd="0" destOrd="0" parTransId="{BDF785CF-1F18-4B3C-83BE-9508352EFB6E}" sibTransId="{8D9D3E6A-57BB-4A2B-AA15-A3E27ED7FFF6}"/>
    <dgm:cxn modelId="{9652AFB6-A434-4ACA-A537-FB45B5C0179C}" type="presOf" srcId="{DF02FCAF-4661-4DF0-AA1B-DA028B86FFEB}" destId="{B733A6BF-9A2D-472E-979E-9165A5737B97}" srcOrd="0" destOrd="0" presId="urn:microsoft.com/office/officeart/2005/8/layout/hProcess9"/>
    <dgm:cxn modelId="{50E7D76F-267A-483D-936B-7C2933EBD4A1}" type="presParOf" srcId="{B733A6BF-9A2D-472E-979E-9165A5737B97}" destId="{850685EF-C58A-46CF-A31C-DB1CD81C8983}" srcOrd="0" destOrd="0" presId="urn:microsoft.com/office/officeart/2005/8/layout/hProcess9"/>
    <dgm:cxn modelId="{5B59F040-95BE-4A72-A679-B445DC450B85}" type="presParOf" srcId="{B733A6BF-9A2D-472E-979E-9165A5737B97}" destId="{C5E1DBA4-CC97-4DD3-99EC-4A6FD88D5E7C}" srcOrd="1" destOrd="0" presId="urn:microsoft.com/office/officeart/2005/8/layout/hProcess9"/>
    <dgm:cxn modelId="{82640B38-BBAF-4392-9C4C-67B692C69026}" type="presParOf" srcId="{C5E1DBA4-CC97-4DD3-99EC-4A6FD88D5E7C}" destId="{392CCAF1-C6C0-4CF0-8268-045E64B013AB}" srcOrd="0" destOrd="0" presId="urn:microsoft.com/office/officeart/2005/8/layout/hProcess9"/>
    <dgm:cxn modelId="{8E65E9BF-CF6B-406D-934A-4619C5779208}" type="presParOf" srcId="{C5E1DBA4-CC97-4DD3-99EC-4A6FD88D5E7C}" destId="{A1388B5D-44D4-4CEA-8DB9-FE4CD3F6F8BF}" srcOrd="1" destOrd="0" presId="urn:microsoft.com/office/officeart/2005/8/layout/hProcess9"/>
    <dgm:cxn modelId="{E51CAEC9-67AC-4F02-A35F-126710371AD6}" type="presParOf" srcId="{C5E1DBA4-CC97-4DD3-99EC-4A6FD88D5E7C}" destId="{BEA49FE4-4C7B-4474-A3A5-74E44637E9CA}" srcOrd="2" destOrd="0" presId="urn:microsoft.com/office/officeart/2005/8/layout/hProcess9"/>
    <dgm:cxn modelId="{FAD293F6-FFD5-4E31-9A01-58593E63109D}" type="presParOf" srcId="{C5E1DBA4-CC97-4DD3-99EC-4A6FD88D5E7C}" destId="{5FE5C48E-EF2C-464B-B588-EC5FBF904115}" srcOrd="3" destOrd="0" presId="urn:microsoft.com/office/officeart/2005/8/layout/hProcess9"/>
    <dgm:cxn modelId="{DA137142-33B3-4FE6-9957-D17F93260262}" type="presParOf" srcId="{C5E1DBA4-CC97-4DD3-99EC-4A6FD88D5E7C}" destId="{C589F3A1-1C18-448B-BD28-BABCD041B2DC}" srcOrd="4" destOrd="0" presId="urn:microsoft.com/office/officeart/2005/8/layout/hProcess9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0.2828</cdr:x>
      <cdr:y>0.83167</cdr:y>
    </cdr:from>
    <cdr:to>
      <cdr:x>0.45955</cdr:x>
      <cdr:y>0.8859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143008" y="3286148"/>
          <a:ext cx="714380" cy="2143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hr-BA" dirty="0" smtClean="0"/>
            <a:t>5 god.</a:t>
          </a:r>
          <a:endParaRPr lang="hr-BA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0.12377</cdr:x>
      <cdr:y>0.83167</cdr:y>
    </cdr:from>
    <cdr:to>
      <cdr:x>0.30059</cdr:x>
      <cdr:y>0.8859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00066" y="3286148"/>
          <a:ext cx="714380" cy="2143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hr-BA" dirty="0" smtClean="0"/>
            <a:t>5 god.</a:t>
          </a:r>
          <a:endParaRPr lang="hr-BA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B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2AE083-FA66-4FF6-BA7D-5279E8439E99}" type="datetimeFigureOut">
              <a:rPr lang="sr-Latn-CS" smtClean="0"/>
              <a:pPr/>
              <a:t>25.11.2010</a:t>
            </a:fld>
            <a:endParaRPr lang="hr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6EBB52-0891-4997-A4B1-9FE0A5556832}" type="slidenum">
              <a:rPr lang="hr-BA" smtClean="0"/>
              <a:pPr/>
              <a:t>‹#›</a:t>
            </a:fld>
            <a:endParaRPr lang="hr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01CE19-C9C2-4E97-9A81-8E122F3DCB82}" type="datetimeFigureOut">
              <a:rPr lang="sr-Latn-CS" smtClean="0"/>
              <a:pPr/>
              <a:t>25.11.2010</a:t>
            </a:fld>
            <a:endParaRPr lang="hr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8709C5-E504-46EF-BD9A-A614698850B3}" type="slidenum">
              <a:rPr lang="hr-BA" smtClean="0"/>
              <a:pPr/>
              <a:t>‹#›</a:t>
            </a:fld>
            <a:endParaRPr lang="hr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709C5-E504-46EF-BD9A-A614698850B3}" type="slidenum">
              <a:rPr lang="hr-BA" smtClean="0"/>
              <a:pPr/>
              <a:t>1</a:t>
            </a:fld>
            <a:endParaRPr lang="hr-B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DB4D9-8935-40CC-8654-2961EF05712F}" type="datetime1">
              <a:rPr lang="sr-Latn-CS" smtClean="0"/>
              <a:pPr/>
              <a:t>25.11.2010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smtClean="0"/>
              <a:t>H-PROJEKT</a:t>
            </a:r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DC061-9D70-4DFE-A27F-C21A23DD3F01}" type="datetime1">
              <a:rPr lang="sr-Latn-CS" smtClean="0"/>
              <a:pPr/>
              <a:t>25.11.2010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smtClean="0"/>
              <a:t>H-PROJEKT</a:t>
            </a:r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6297-E740-443D-BC6F-66D06D51D659}" type="datetime1">
              <a:rPr lang="sr-Latn-CS" smtClean="0"/>
              <a:pPr/>
              <a:t>25.11.2010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smtClean="0"/>
              <a:t>H-PROJEKT</a:t>
            </a:r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3DC08-2D57-43A0-A220-13E35945EC3D}" type="datetime1">
              <a:rPr lang="sr-Latn-CS" smtClean="0"/>
              <a:pPr/>
              <a:t>25.11.2010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smtClean="0"/>
              <a:t>H-PROJEKT</a:t>
            </a:r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AE4E-3782-48BB-9E3B-007823931A5D}" type="datetime1">
              <a:rPr lang="sr-Latn-CS" smtClean="0"/>
              <a:pPr/>
              <a:t>25.11.2010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smtClean="0"/>
              <a:t>H-PROJEKT</a:t>
            </a:r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0166-D422-4E0F-90C0-8860E8EC1D73}" type="datetime1">
              <a:rPr lang="sr-Latn-CS" smtClean="0"/>
              <a:pPr/>
              <a:t>25.11.2010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smtClean="0"/>
              <a:t>H-PROJEKT</a:t>
            </a:r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CEED-70B6-4167-B1B9-191ADD91007F}" type="datetime1">
              <a:rPr lang="sr-Latn-CS" smtClean="0"/>
              <a:pPr/>
              <a:t>25.11.2010</a:t>
            </a:fld>
            <a:endParaRPr lang="hr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smtClean="0"/>
              <a:t>H-PROJEKT</a:t>
            </a:r>
            <a:endParaRPr lang="hr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5FBEC-EC6F-44ED-9B30-CF6B67CD5F02}" type="datetime1">
              <a:rPr lang="sr-Latn-CS" smtClean="0"/>
              <a:pPr/>
              <a:t>25.11.2010</a:t>
            </a:fld>
            <a:endParaRPr lang="hr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smtClean="0"/>
              <a:t>H-PROJEKT</a:t>
            </a:r>
            <a:endParaRPr lang="hr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BDF66-327F-43B7-ADDE-4D03F62EC5FC}" type="datetime1">
              <a:rPr lang="sr-Latn-CS" smtClean="0"/>
              <a:pPr/>
              <a:t>25.11.2010</a:t>
            </a:fld>
            <a:endParaRPr lang="hr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smtClean="0"/>
              <a:t>H-PROJEKT</a:t>
            </a:r>
            <a:endParaRPr lang="hr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406C-4040-430C-BFB3-589A930D83DC}" type="datetime1">
              <a:rPr lang="sr-Latn-CS" smtClean="0"/>
              <a:pPr/>
              <a:t>25.11.2010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smtClean="0"/>
              <a:t>H-PROJEKT</a:t>
            </a:r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61313-86C5-4E64-A21B-7B4E37425813}" type="datetime1">
              <a:rPr lang="sr-Latn-CS" smtClean="0"/>
              <a:pPr/>
              <a:t>25.11.2010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smtClean="0"/>
              <a:t>H-PROJEKT</a:t>
            </a:r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C8E9D-00AB-437F-9AA8-84522405B09C}" type="datetime1">
              <a:rPr lang="sr-Latn-CS" smtClean="0"/>
              <a:pPr/>
              <a:t>25.11.2010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r-BA" smtClean="0"/>
              <a:t>H-PROJEKT</a:t>
            </a:r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261A1-6052-4835-BA83-1C0FC7FCBB81}" type="slidenum">
              <a:rPr lang="hr-BA" smtClean="0"/>
              <a:pPr/>
              <a:t>‹#›</a:t>
            </a:fld>
            <a:endParaRPr lang="hr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9006"/>
          </a:xfrm>
        </p:spPr>
        <p:txBody>
          <a:bodyPr/>
          <a:lstStyle/>
          <a:p>
            <a:r>
              <a:rPr lang="hr-BA" b="1" dirty="0" smtClean="0"/>
              <a:t>Primjer održivosti </a:t>
            </a:r>
            <a:r>
              <a:rPr lang="hr-BA" b="1" dirty="0" err="1" smtClean="0"/>
              <a:t>bioreaktorskog</a:t>
            </a:r>
            <a:r>
              <a:rPr lang="hr-BA" b="1" dirty="0" smtClean="0"/>
              <a:t> odlagališta komunalnog otpada</a:t>
            </a:r>
            <a:br>
              <a:rPr lang="hr-BA" b="1" dirty="0" smtClean="0"/>
            </a:br>
            <a:r>
              <a:rPr lang="hr-BA" b="1" dirty="0" smtClean="0"/>
              <a:t/>
            </a:r>
            <a:br>
              <a:rPr lang="hr-BA" b="1" dirty="0" smtClean="0"/>
            </a:br>
            <a:r>
              <a:rPr lang="hr-BA" sz="2000" b="1" dirty="0" smtClean="0"/>
              <a:t>Autori: Marin </a:t>
            </a:r>
            <a:r>
              <a:rPr lang="hr-BA" sz="2000" b="1" dirty="0" err="1" smtClean="0"/>
              <a:t>Herenda</a:t>
            </a:r>
            <a:r>
              <a:rPr lang="hr-BA" sz="2000" b="1" dirty="0" smtClean="0"/>
              <a:t>, dipl.ing.prom. Kristina </a:t>
            </a:r>
            <a:r>
              <a:rPr lang="hr-BA" sz="2000" b="1" dirty="0" err="1" smtClean="0"/>
              <a:t>Tomašić</a:t>
            </a:r>
            <a:r>
              <a:rPr lang="hr-BA" sz="2000" b="1" dirty="0" smtClean="0"/>
              <a:t>, dipl.ing.građ.</a:t>
            </a:r>
            <a:endParaRPr lang="hr-BA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1</a:t>
            </a:fld>
            <a:endParaRPr lang="hr-B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dirty="0" smtClean="0"/>
              <a:t>H-PROJEKT</a:t>
            </a:r>
            <a:endParaRPr lang="hr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/>
              <a:t>Utrošak vode u </a:t>
            </a:r>
            <a:r>
              <a:rPr lang="hr-BA" sz="3200" b="1" dirty="0" err="1" smtClean="0"/>
              <a:t>bioreaktorskom</a:t>
            </a:r>
            <a:r>
              <a:rPr lang="hr-BA" sz="3200" b="1" dirty="0" smtClean="0"/>
              <a:t> odlagalištu</a:t>
            </a:r>
            <a:endParaRPr lang="hr-BA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BA" dirty="0" smtClean="0"/>
              <a:t>Voda je neophodna za aktivaciju </a:t>
            </a:r>
            <a:r>
              <a:rPr lang="hr-BA" dirty="0" err="1" smtClean="0"/>
              <a:t>bioreaktorskog</a:t>
            </a:r>
            <a:r>
              <a:rPr lang="hr-BA" dirty="0" smtClean="0"/>
              <a:t> odlagališta</a:t>
            </a:r>
          </a:p>
          <a:p>
            <a:r>
              <a:rPr lang="hr-BA" dirty="0" smtClean="0"/>
              <a:t>Premalo vode ne dovodi do ubrzane razgradnje, a previše vode otežava ekstrakciju plina</a:t>
            </a:r>
          </a:p>
          <a:p>
            <a:r>
              <a:rPr lang="hr-BA" dirty="0" smtClean="0"/>
              <a:t>Utrošak vode se kreće od 100 do 350 l/t (</a:t>
            </a:r>
            <a:r>
              <a:rPr lang="hr-BA" dirty="0" err="1" smtClean="0"/>
              <a:t>max</a:t>
            </a:r>
            <a:r>
              <a:rPr lang="hr-BA" dirty="0" smtClean="0"/>
              <a:t> 800) odloženog otpada godišnje    </a:t>
            </a:r>
            <a:endParaRPr lang="hr-B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10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smtClean="0"/>
              <a:t>H-PROJEKT</a:t>
            </a:r>
            <a:endParaRPr lang="hr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dirty="0" smtClean="0"/>
              <a:t>Utrošak vode</a:t>
            </a:r>
            <a:endParaRPr lang="hr-BA" sz="32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hr-BA" sz="2400" dirty="0" smtClean="0"/>
              <a:t> Uz pretpostavku 200 l/t godišnje, dnevno će trebati 192.000 l vode </a:t>
            </a:r>
          </a:p>
          <a:p>
            <a:pPr>
              <a:buFont typeface="Arial" pitchFamily="34" charset="0"/>
              <a:buChar char="•"/>
            </a:pPr>
            <a:r>
              <a:rPr lang="hr-BA" sz="2400" dirty="0" smtClean="0"/>
              <a:t> Moguće je koristiti </a:t>
            </a:r>
            <a:r>
              <a:rPr lang="hr-BA" sz="2400" dirty="0" err="1" smtClean="0"/>
              <a:t>procjednu</a:t>
            </a:r>
            <a:r>
              <a:rPr lang="hr-BA" sz="2400" dirty="0" smtClean="0"/>
              <a:t> i </a:t>
            </a:r>
            <a:r>
              <a:rPr lang="hr-BA" sz="2400" dirty="0" err="1" smtClean="0"/>
              <a:t>oborinsku</a:t>
            </a:r>
            <a:r>
              <a:rPr lang="hr-BA" sz="2400" dirty="0" smtClean="0"/>
              <a:t> vodu, ali treba računati i s vodom iz vodovodne mreže</a:t>
            </a:r>
          </a:p>
          <a:p>
            <a:endParaRPr lang="hr-BA" sz="24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3571868" y="1357298"/>
          <a:ext cx="5114932" cy="326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11</a:t>
            </a:fld>
            <a:endParaRPr lang="hr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smtClean="0"/>
              <a:t>H-PROJEKT</a:t>
            </a:r>
            <a:endParaRPr lang="hr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/>
              <a:t>Plin u </a:t>
            </a:r>
            <a:r>
              <a:rPr lang="hr-BA" sz="3200" b="1" dirty="0" err="1" smtClean="0"/>
              <a:t>bioreaktorskom</a:t>
            </a:r>
            <a:r>
              <a:rPr lang="hr-BA" sz="3200" b="1" dirty="0" smtClean="0"/>
              <a:t> odlagalištu</a:t>
            </a:r>
            <a:endParaRPr lang="hr-BA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BA" dirty="0" smtClean="0"/>
              <a:t>Cilj je veća produkcija odlagališnog plina</a:t>
            </a:r>
          </a:p>
          <a:p>
            <a:r>
              <a:rPr lang="hr-BA" dirty="0" smtClean="0"/>
              <a:t>Proračuni moraju uzeti u obzir, osim sastava (</a:t>
            </a:r>
            <a:r>
              <a:rPr lang="hr-BA" dirty="0" err="1" smtClean="0"/>
              <a:t>max</a:t>
            </a:r>
            <a:r>
              <a:rPr lang="hr-BA" dirty="0" smtClean="0"/>
              <a:t> 35% sporije razgradivih komponenti)  i količine odloženog otpada slijedeće veličine:</a:t>
            </a:r>
          </a:p>
          <a:p>
            <a:pPr lvl="1"/>
            <a:r>
              <a:rPr lang="hr-BA" dirty="0" smtClean="0"/>
              <a:t>odlagališni plin koji nastaje i prije aktivacije </a:t>
            </a:r>
            <a:r>
              <a:rPr lang="hr-BA" dirty="0" err="1" smtClean="0"/>
              <a:t>bioreaktorskog</a:t>
            </a:r>
            <a:r>
              <a:rPr lang="hr-BA" dirty="0" smtClean="0"/>
              <a:t> odlagališta (unutar 5 godina)</a:t>
            </a:r>
          </a:p>
          <a:p>
            <a:pPr lvl="1"/>
            <a:r>
              <a:rPr lang="hr-BA" dirty="0" smtClean="0"/>
              <a:t>postotak metana</a:t>
            </a:r>
          </a:p>
          <a:p>
            <a:pPr lvl="1"/>
            <a:r>
              <a:rPr lang="hr-BA" dirty="0" smtClean="0"/>
              <a:t>postotak prikupljenog plina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12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smtClean="0"/>
              <a:t>H-PROJEKT</a:t>
            </a:r>
            <a:endParaRPr lang="hr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/>
              <a:t>Plin u </a:t>
            </a:r>
            <a:r>
              <a:rPr lang="hr-BA" sz="3200" b="1" dirty="0" err="1" smtClean="0"/>
              <a:t>bioreaktorskom</a:t>
            </a:r>
            <a:r>
              <a:rPr lang="hr-BA" sz="3200" b="1" dirty="0" smtClean="0"/>
              <a:t> odlagalištu</a:t>
            </a:r>
            <a:endParaRPr lang="hr-BA" sz="32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BA" dirty="0" smtClean="0"/>
              <a:t>Teorija (u Nm</a:t>
            </a:r>
            <a:r>
              <a:rPr lang="hr-BA" baseline="30000" dirty="0" smtClean="0"/>
              <a:t>3</a:t>
            </a:r>
            <a:r>
              <a:rPr lang="hr-BA" dirty="0" smtClean="0"/>
              <a:t>/h)</a:t>
            </a:r>
            <a:endParaRPr lang="hr-B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BA" dirty="0" smtClean="0"/>
              <a:t>Praksa (u Nm</a:t>
            </a:r>
            <a:r>
              <a:rPr lang="hr-BA" baseline="30000" dirty="0" smtClean="0"/>
              <a:t>3</a:t>
            </a:r>
            <a:r>
              <a:rPr lang="hr-BA" dirty="0" smtClean="0"/>
              <a:t>/h)</a:t>
            </a:r>
            <a:endParaRPr lang="hr-BA" dirty="0"/>
          </a:p>
        </p:txBody>
      </p:sp>
      <p:graphicFrame>
        <p:nvGraphicFramePr>
          <p:cNvPr id="15" name="Content Placeholder 14"/>
          <p:cNvGraphicFramePr>
            <a:graphicFrameLocks noGrp="1"/>
          </p:cNvGraphicFramePr>
          <p:nvPr>
            <p:ph sz="quarter" idx="4"/>
          </p:nvPr>
        </p:nvGraphicFramePr>
        <p:xfrm>
          <a:off x="4572000" y="2214554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</p:nvPr>
        </p:nvGraphicFramePr>
        <p:xfrm>
          <a:off x="500034" y="2214554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762" y="4214024"/>
            <a:ext cx="257176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715670" y="4214818"/>
            <a:ext cx="257097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13</a:t>
            </a:fld>
            <a:endParaRPr lang="hr-BA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smtClean="0"/>
              <a:t>H-PROJEKT</a:t>
            </a:r>
            <a:endParaRPr lang="hr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/>
              <a:t>Financijska korist</a:t>
            </a:r>
            <a:endParaRPr lang="hr-BA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BA" dirty="0" smtClean="0"/>
              <a:t>Uz pretpostavku da su zadovoljeni tehnički preduvjeti ta da su ekonomska i društvena korist izgradnje prihvatljive veličine, ostaje financijska korist izgradnje </a:t>
            </a:r>
            <a:r>
              <a:rPr lang="hr-BA" dirty="0" err="1" smtClean="0"/>
              <a:t>bioreaktorskog</a:t>
            </a:r>
            <a:r>
              <a:rPr lang="hr-BA" dirty="0" smtClean="0"/>
              <a:t> odlagališta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14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smtClean="0"/>
              <a:t>H-PROJEKT</a:t>
            </a:r>
            <a:endParaRPr lang="hr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/>
              <a:t>Financijska korist – troškovi za 5 godina rada</a:t>
            </a:r>
            <a:endParaRPr lang="hr-BA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BA" dirty="0" smtClean="0"/>
              <a:t>Drenažne cijevi – 1.700.000 Kn</a:t>
            </a:r>
          </a:p>
          <a:p>
            <a:r>
              <a:rPr lang="hr-BA" dirty="0" smtClean="0"/>
              <a:t>Drenažni šljunak – 850.000 Kn</a:t>
            </a:r>
          </a:p>
          <a:p>
            <a:r>
              <a:rPr lang="hr-BA" dirty="0" smtClean="0"/>
              <a:t>Jedan plinski motor – generator (600 kW</a:t>
            </a:r>
            <a:r>
              <a:rPr lang="hr-BA" baseline="-25000" dirty="0" smtClean="0"/>
              <a:t>el</a:t>
            </a:r>
            <a:r>
              <a:rPr lang="hr-BA" dirty="0" smtClean="0"/>
              <a:t>) – 5.000.000 Kn</a:t>
            </a:r>
          </a:p>
          <a:p>
            <a:r>
              <a:rPr lang="hr-BA" dirty="0" smtClean="0"/>
              <a:t>Utrošak vode iz vodovodne mreže (50% potreba) – 2.600.000 Kn</a:t>
            </a:r>
          </a:p>
          <a:p>
            <a:r>
              <a:rPr lang="hr-BA" dirty="0" smtClean="0"/>
              <a:t>Ostalo (5% izgubljenog volumena odlagališta, održavanje, </a:t>
            </a:r>
            <a:r>
              <a:rPr lang="hr-BA" dirty="0" err="1" smtClean="0"/>
              <a:t>monitoring</a:t>
            </a:r>
            <a:r>
              <a:rPr lang="hr-BA" dirty="0" smtClean="0"/>
              <a:t> </a:t>
            </a:r>
            <a:r>
              <a:rPr lang="hr-BA" dirty="0" err="1" smtClean="0"/>
              <a:t>..</a:t>
            </a:r>
            <a:r>
              <a:rPr lang="hr-BA" dirty="0" smtClean="0"/>
              <a:t>.)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15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smtClean="0"/>
              <a:t>H-PROJEKT</a:t>
            </a:r>
            <a:endParaRPr lang="hr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/>
              <a:t>Financijska korist – dobit za 5 godina rada</a:t>
            </a:r>
            <a:endParaRPr lang="hr-BA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BA" dirty="0" smtClean="0"/>
              <a:t>Prodaja eventualno proizvedene električne, odnosno toplinske energije što se, vrlo optimistično, može prikazati izrazom 600 kW</a:t>
            </a:r>
            <a:r>
              <a:rPr lang="hr-BA" baseline="-25000" dirty="0" smtClean="0"/>
              <a:t>el</a:t>
            </a:r>
            <a:r>
              <a:rPr lang="hr-BA" dirty="0" smtClean="0"/>
              <a:t> *  250 radnih dana * 24 sata * 5 godina * 0,36 Kn/kWh = 6.480.000 Kn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16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smtClean="0"/>
              <a:t>H-PROJEKT</a:t>
            </a:r>
            <a:endParaRPr lang="hr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/>
              <a:t>Zaključak</a:t>
            </a:r>
            <a:endParaRPr lang="hr-BA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BA" dirty="0" smtClean="0"/>
              <a:t>Planiranje </a:t>
            </a:r>
            <a:r>
              <a:rPr lang="hr-BA" dirty="0" err="1" smtClean="0"/>
              <a:t>bioreaktorskog</a:t>
            </a:r>
            <a:r>
              <a:rPr lang="hr-BA" dirty="0" smtClean="0"/>
              <a:t> odlagališta je vrlo složen problem (projektiranje i održavanje)</a:t>
            </a:r>
          </a:p>
          <a:p>
            <a:r>
              <a:rPr lang="hr-BA" dirty="0" smtClean="0"/>
              <a:t>Složenost pojačava činjenica da se radi o odlagalištu s prethodno obrađenim komunalnim otpadom u kojem se nalazi </a:t>
            </a:r>
            <a:r>
              <a:rPr lang="hr-BA" dirty="0" err="1" smtClean="0"/>
              <a:t>max</a:t>
            </a:r>
            <a:r>
              <a:rPr lang="hr-BA" dirty="0" smtClean="0"/>
              <a:t> 35% biorazgradivog materijala što je vrlo slab potencijal s obzirom na potencijal za proizvodnju energije</a:t>
            </a:r>
          </a:p>
          <a:p>
            <a:pPr algn="ctr">
              <a:buNone/>
            </a:pPr>
            <a:r>
              <a:rPr lang="hr-BA" dirty="0" smtClean="0"/>
              <a:t>HVALA NA PAŽNJI</a:t>
            </a:r>
          </a:p>
          <a:p>
            <a:pPr algn="ctr">
              <a:buNone/>
            </a:pPr>
            <a:endParaRPr lang="hr-BA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17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smtClean="0"/>
              <a:t>H-PROJEKT</a:t>
            </a:r>
            <a:endParaRPr lang="hr-B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/>
              <a:t>Cilj prezentacije</a:t>
            </a:r>
            <a:endParaRPr lang="hr-BA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BA" dirty="0" smtClean="0"/>
              <a:t>Naglasiti činjenice o </a:t>
            </a:r>
            <a:r>
              <a:rPr lang="hr-BA" dirty="0" err="1" smtClean="0"/>
              <a:t>bioreaktorskom</a:t>
            </a:r>
            <a:r>
              <a:rPr lang="hr-BA" dirty="0" smtClean="0"/>
              <a:t> odlagalištu u kontekstu planiranja, projektiranja, izgradnje i održavanja odlagališta komunalnog otpada u sklopu Centara za gospodarenje otpadom (CGO) u Republici Hrvatskoj.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2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smtClean="0"/>
              <a:t>H-PROJEKT</a:t>
            </a:r>
            <a:endParaRPr lang="hr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/>
              <a:t>Polazne točke – Razlozi izgradnje</a:t>
            </a:r>
            <a:endParaRPr lang="hr-BA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hr-BA" dirty="0" smtClean="0"/>
          </a:p>
          <a:p>
            <a:pPr lvl="1">
              <a:buNone/>
            </a:pPr>
            <a:endParaRPr lang="hr-BA" dirty="0" smtClean="0"/>
          </a:p>
        </p:txBody>
      </p:sp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3</a:t>
            </a:fld>
            <a:endParaRPr lang="hr-BA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smtClean="0"/>
              <a:t>H-PROJEKT</a:t>
            </a:r>
            <a:endParaRPr lang="hr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/>
              <a:t>Polazne točke – Regulativa Republike Hrvatske</a:t>
            </a:r>
            <a:endParaRPr lang="hr-BA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BA" dirty="0" smtClean="0"/>
              <a:t> </a:t>
            </a:r>
            <a:endParaRPr lang="hr-BA" dirty="0"/>
          </a:p>
        </p:txBody>
      </p:sp>
      <p:sp>
        <p:nvSpPr>
          <p:cNvPr id="4" name="Flowchart: Summing Junction 3"/>
          <p:cNvSpPr/>
          <p:nvPr/>
        </p:nvSpPr>
        <p:spPr>
          <a:xfrm>
            <a:off x="2285984" y="1643050"/>
            <a:ext cx="4500594" cy="4071966"/>
          </a:xfrm>
          <a:prstGeom prst="flowChartSummingJunction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BA" sz="2800" dirty="0" smtClean="0"/>
              <a:t>Zabranjeno odlaganje komunalnog otpada u CGO ukoliko mu masa biorazgradive komponente premašuje 35% od ukupne mase</a:t>
            </a:r>
            <a:endParaRPr lang="hr-BA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4</a:t>
            </a:fld>
            <a:endParaRPr lang="hr-BA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smtClean="0"/>
              <a:t>H-PROJEKT</a:t>
            </a:r>
            <a:endParaRPr lang="hr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/>
              <a:t>Polazne točke – Karakteristike odlagališta</a:t>
            </a:r>
            <a:endParaRPr lang="hr-BA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BA" dirty="0" smtClean="0"/>
              <a:t>Sastav i količina otpada je najvažnija veličina: 70.000 t prethodno obrađenog komunalnog otpada s </a:t>
            </a:r>
            <a:r>
              <a:rPr lang="hr-BA" dirty="0" err="1" smtClean="0"/>
              <a:t>max</a:t>
            </a:r>
            <a:r>
              <a:rPr lang="hr-BA" dirty="0" smtClean="0"/>
              <a:t> 35% biorazgradive komponente koju čine sporije razgradivi materijali</a:t>
            </a:r>
          </a:p>
          <a:p>
            <a:r>
              <a:rPr lang="hr-BA" dirty="0" smtClean="0"/>
              <a:t>Aktivacija </a:t>
            </a:r>
            <a:r>
              <a:rPr lang="hr-BA" dirty="0" err="1" smtClean="0"/>
              <a:t>bioreaktorskog</a:t>
            </a:r>
            <a:r>
              <a:rPr lang="hr-BA" dirty="0" smtClean="0"/>
              <a:t> odlagališta se odvija u petogodišnjim ciklusima – odlagalište se prekriva radi osiguranja anaerobnih uvjeta – odlagalište se aktivira dodavanjem vode – plin se koristi pet godina</a:t>
            </a:r>
          </a:p>
          <a:p>
            <a:endParaRPr lang="hr-BA" dirty="0" smtClean="0"/>
          </a:p>
          <a:p>
            <a:endParaRPr lang="hr-BA" dirty="0" smtClean="0"/>
          </a:p>
          <a:p>
            <a:endParaRPr lang="hr-B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5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smtClean="0"/>
              <a:t>H-PROJEKT</a:t>
            </a:r>
            <a:endParaRPr lang="hr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dirty="0" smtClean="0"/>
              <a:t>Princip rada </a:t>
            </a:r>
            <a:r>
              <a:rPr lang="hr-BA" sz="3200" dirty="0" err="1" smtClean="0"/>
              <a:t>bioreaktorskog</a:t>
            </a:r>
            <a:r>
              <a:rPr lang="hr-BA" sz="3200" dirty="0" smtClean="0"/>
              <a:t> anaerobnog odlagališta s kontroliranim dodavanjem vode:</a:t>
            </a:r>
            <a:endParaRPr lang="hr-BA" sz="3200" dirty="0"/>
          </a:p>
        </p:txBody>
      </p:sp>
      <p:pic>
        <p:nvPicPr>
          <p:cNvPr id="4" name="Content Placeholder 3" descr="p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1571612"/>
            <a:ext cx="6357982" cy="4374292"/>
          </a:xfr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6</a:t>
            </a:fld>
            <a:endParaRPr lang="hr-BA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smtClean="0"/>
              <a:t>H-PROJEKT</a:t>
            </a:r>
            <a:endParaRPr lang="hr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/>
              <a:t>Otpad u </a:t>
            </a:r>
            <a:r>
              <a:rPr lang="hr-BA" sz="3200" b="1" dirty="0" err="1" smtClean="0"/>
              <a:t>bioreaktorskom</a:t>
            </a:r>
            <a:r>
              <a:rPr lang="hr-BA" sz="3200" b="1" dirty="0" smtClean="0"/>
              <a:t> odlagalištu</a:t>
            </a:r>
            <a:endParaRPr lang="hr-BA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BA" dirty="0" smtClean="0"/>
              <a:t>Na temelju prethodno navedenih karakteristika otpada određuju se način i dinamika ugradnje iz čega slijede vrijednosti bitne za rad i održavanje:</a:t>
            </a:r>
          </a:p>
          <a:p>
            <a:pPr lvl="1"/>
            <a:r>
              <a:rPr lang="hr-BA" dirty="0" err="1" smtClean="0"/>
              <a:t>Vodopropusnost</a:t>
            </a:r>
            <a:endParaRPr lang="hr-BA" dirty="0" smtClean="0"/>
          </a:p>
          <a:p>
            <a:pPr lvl="1"/>
            <a:r>
              <a:rPr lang="hr-BA" dirty="0" smtClean="0"/>
              <a:t>Stabilnost </a:t>
            </a:r>
            <a:endParaRPr lang="hr-B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7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smtClean="0"/>
              <a:t>H-PROJEKT</a:t>
            </a:r>
            <a:endParaRPr lang="hr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dirty="0" err="1" smtClean="0"/>
              <a:t>Vodopropusnost</a:t>
            </a:r>
            <a:endParaRPr lang="hr-BA" sz="3200" dirty="0"/>
          </a:p>
        </p:txBody>
      </p:sp>
      <p:pic>
        <p:nvPicPr>
          <p:cNvPr id="5" name="Content Placeholder 4" descr="p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868" y="1500174"/>
            <a:ext cx="5111750" cy="285752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hr-BA" sz="2400" dirty="0" smtClean="0"/>
              <a:t> k= 10</a:t>
            </a:r>
            <a:r>
              <a:rPr lang="hr-BA" sz="2400" baseline="30000" dirty="0" smtClean="0"/>
              <a:t>-3</a:t>
            </a:r>
            <a:r>
              <a:rPr lang="hr-BA" sz="2400" dirty="0" smtClean="0"/>
              <a:t> do 10</a:t>
            </a:r>
            <a:r>
              <a:rPr lang="hr-BA" sz="2400" baseline="30000" dirty="0" smtClean="0"/>
              <a:t>-</a:t>
            </a:r>
            <a:r>
              <a:rPr lang="hr-BA" sz="2400" baseline="30000" dirty="0" err="1" smtClean="0"/>
              <a:t>10</a:t>
            </a:r>
            <a:r>
              <a:rPr lang="hr-BA" sz="2400" dirty="0" smtClean="0"/>
              <a:t> m/s</a:t>
            </a:r>
          </a:p>
          <a:p>
            <a:pPr>
              <a:buFont typeface="Arial" pitchFamily="34" charset="0"/>
              <a:buChar char="•"/>
            </a:pPr>
            <a:r>
              <a:rPr lang="hr-BA" sz="2400" dirty="0" smtClean="0"/>
              <a:t> Loša </a:t>
            </a:r>
            <a:r>
              <a:rPr lang="hr-BA" sz="2400" dirty="0" err="1" smtClean="0"/>
              <a:t>vodopropusnost</a:t>
            </a:r>
            <a:r>
              <a:rPr lang="hr-BA" sz="2400" dirty="0" smtClean="0"/>
              <a:t> vodi do aktivacije manjeg dijela otpada (do 90% otpada može ostati suho)</a:t>
            </a:r>
          </a:p>
          <a:p>
            <a:pPr>
              <a:buFont typeface="Arial" pitchFamily="34" charset="0"/>
              <a:buChar char="•"/>
            </a:pPr>
            <a:r>
              <a:rPr lang="hr-BA" sz="2400" dirty="0" smtClean="0"/>
              <a:t> k</a:t>
            </a:r>
            <a:r>
              <a:rPr lang="hr-BA" sz="2400" baseline="-25000" dirty="0" smtClean="0"/>
              <a:t>h</a:t>
            </a:r>
            <a:r>
              <a:rPr lang="hr-BA" sz="2400" dirty="0" smtClean="0"/>
              <a:t>/k</a:t>
            </a:r>
            <a:r>
              <a:rPr lang="hr-BA" sz="2400" baseline="-25000" dirty="0" smtClean="0"/>
              <a:t>v</a:t>
            </a:r>
            <a:r>
              <a:rPr lang="hr-BA" sz="2400" dirty="0" smtClean="0"/>
              <a:t> &gt; 10 (</a:t>
            </a:r>
            <a:r>
              <a:rPr lang="hr-BA" sz="2400" dirty="0" err="1" smtClean="0"/>
              <a:t>procjedna</a:t>
            </a:r>
            <a:r>
              <a:rPr lang="hr-BA" sz="2400" dirty="0" smtClean="0"/>
              <a:t> voda na </a:t>
            </a:r>
            <a:r>
              <a:rPr lang="hr-BA" sz="2400" dirty="0" err="1" smtClean="0"/>
              <a:t>pokosima</a:t>
            </a:r>
            <a:r>
              <a:rPr lang="hr-BA" sz="2400" dirty="0" smtClean="0"/>
              <a:t>, začepljivanje drenaže, voda u plinskim bunarima i plinovodima)</a:t>
            </a:r>
          </a:p>
          <a:p>
            <a:endParaRPr lang="hr-BA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8</a:t>
            </a:fld>
            <a:endParaRPr lang="hr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smtClean="0"/>
              <a:t>H-PROJEKT</a:t>
            </a:r>
            <a:endParaRPr lang="hr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dirty="0" smtClean="0"/>
              <a:t>Stabilnost</a:t>
            </a:r>
            <a:endParaRPr lang="hr-BA" sz="3200" dirty="0"/>
          </a:p>
        </p:txBody>
      </p:sp>
      <p:pic>
        <p:nvPicPr>
          <p:cNvPr id="5" name="Content Placeholder 4" descr="p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868" y="1500174"/>
            <a:ext cx="5111750" cy="285752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hr-BA" sz="2400" dirty="0" smtClean="0"/>
              <a:t> Diferencijalna slijeganja i do 20%</a:t>
            </a:r>
          </a:p>
          <a:p>
            <a:pPr>
              <a:buFont typeface="Arial" pitchFamily="34" charset="0"/>
              <a:buChar char="•"/>
            </a:pPr>
            <a:r>
              <a:rPr lang="hr-BA" sz="2400" dirty="0" smtClean="0"/>
              <a:t> Deformacije u drenažnim cijevima i plinovodima</a:t>
            </a:r>
          </a:p>
          <a:p>
            <a:endParaRPr lang="hr-BA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261A1-6052-4835-BA83-1C0FC7FCBB81}" type="slidenum">
              <a:rPr lang="hr-BA" smtClean="0"/>
              <a:pPr/>
              <a:t>9</a:t>
            </a:fld>
            <a:endParaRPr lang="hr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BA" smtClean="0"/>
              <a:t>H-PROJEKT</a:t>
            </a:r>
            <a:endParaRPr lang="hr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676</TotalTime>
  <Words>598</Words>
  <Application>Microsoft Office PowerPoint</Application>
  <PresentationFormat>On-screen Show (4:3)</PresentationFormat>
  <Paragraphs>97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Primjer održivosti bioreaktorskog odlagališta komunalnog otpada  Autori: Marin Herenda, dipl.ing.prom. Kristina Tomašić, dipl.ing.građ.</vt:lpstr>
      <vt:lpstr>Cilj prezentacije</vt:lpstr>
      <vt:lpstr>Polazne točke – Razlozi izgradnje</vt:lpstr>
      <vt:lpstr>Polazne točke – Regulativa Republike Hrvatske</vt:lpstr>
      <vt:lpstr>Polazne točke – Karakteristike odlagališta</vt:lpstr>
      <vt:lpstr>Princip rada bioreaktorskog anaerobnog odlagališta s kontroliranim dodavanjem vode:</vt:lpstr>
      <vt:lpstr>Otpad u bioreaktorskom odlagalištu</vt:lpstr>
      <vt:lpstr>Vodopropusnost</vt:lpstr>
      <vt:lpstr>Stabilnost</vt:lpstr>
      <vt:lpstr>Utrošak vode u bioreaktorskom odlagalištu</vt:lpstr>
      <vt:lpstr>Utrošak vode</vt:lpstr>
      <vt:lpstr>Plin u bioreaktorskom odlagalištu</vt:lpstr>
      <vt:lpstr>Plin u bioreaktorskom odlagalištu</vt:lpstr>
      <vt:lpstr>Financijska korist</vt:lpstr>
      <vt:lpstr>Financijska korist – troškovi za 5 godina rada</vt:lpstr>
      <vt:lpstr>Financijska korist – dobit za 5 godina rada</vt:lpstr>
      <vt:lpstr>Zaključak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Primjer održivosti bioreaktorskog odlagališta komunalnog otpada</dc:title>
  <dc:creator>Marin</dc:creator>
  <cp:lastModifiedBy>Marin</cp:lastModifiedBy>
  <cp:revision>69</cp:revision>
  <dcterms:created xsi:type="dcterms:W3CDTF">2010-11-18T08:48:12Z</dcterms:created>
  <dcterms:modified xsi:type="dcterms:W3CDTF">2010-11-25T18:10:52Z</dcterms:modified>
</cp:coreProperties>
</file>