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sldIdLst>
    <p:sldId id="256" r:id="rId2"/>
    <p:sldId id="27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81" r:id="rId12"/>
    <p:sldId id="266" r:id="rId13"/>
    <p:sldId id="269" r:id="rId14"/>
    <p:sldId id="267" r:id="rId15"/>
    <p:sldId id="278" r:id="rId16"/>
    <p:sldId id="268" r:id="rId17"/>
    <p:sldId id="275" r:id="rId18"/>
    <p:sldId id="276" r:id="rId19"/>
    <p:sldId id="270" r:id="rId20"/>
    <p:sldId id="271" r:id="rId21"/>
    <p:sldId id="272" r:id="rId22"/>
    <p:sldId id="273" r:id="rId23"/>
    <p:sldId id="274" r:id="rId24"/>
    <p:sldId id="279" r:id="rId25"/>
    <p:sldId id="280" r:id="rId26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8C69F8A-571F-4B1A-B9CB-57351151BBD6}" type="datetimeFigureOut">
              <a:rPr lang="hr-HR" smtClean="0"/>
              <a:t>22.11.2010</a:t>
            </a:fld>
            <a:endParaRPr lang="hr-H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ADEF946-2579-46B6-9A40-D7E1B5AC8FED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C69F8A-571F-4B1A-B9CB-57351151BBD6}" type="datetimeFigureOut">
              <a:rPr lang="hr-HR" smtClean="0"/>
              <a:t>22.11.2010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DEF946-2579-46B6-9A40-D7E1B5AC8FED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C69F8A-571F-4B1A-B9CB-57351151BBD6}" type="datetimeFigureOut">
              <a:rPr lang="hr-HR" smtClean="0"/>
              <a:t>22.11.2010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DEF946-2579-46B6-9A40-D7E1B5AC8FED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C69F8A-571F-4B1A-B9CB-57351151BBD6}" type="datetimeFigureOut">
              <a:rPr lang="hr-HR" smtClean="0"/>
              <a:t>22.11.2010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DEF946-2579-46B6-9A40-D7E1B5AC8FED}" type="slidenum">
              <a:rPr lang="hr-HR" smtClean="0"/>
              <a:t>‹#›</a:t>
            </a:fld>
            <a:endParaRPr lang="hr-H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C69F8A-571F-4B1A-B9CB-57351151BBD6}" type="datetimeFigureOut">
              <a:rPr lang="hr-HR" smtClean="0"/>
              <a:t>22.11.2010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DEF946-2579-46B6-9A40-D7E1B5AC8FED}" type="slidenum">
              <a:rPr lang="hr-HR" smtClean="0"/>
              <a:t>‹#›</a:t>
            </a:fld>
            <a:endParaRPr lang="hr-HR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C69F8A-571F-4B1A-B9CB-57351151BBD6}" type="datetimeFigureOut">
              <a:rPr lang="hr-HR" smtClean="0"/>
              <a:t>22.11.2010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DEF946-2579-46B6-9A40-D7E1B5AC8FED}" type="slidenum">
              <a:rPr lang="hr-HR" smtClean="0"/>
              <a:t>‹#›</a:t>
            </a:fld>
            <a:endParaRPr lang="hr-H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C69F8A-571F-4B1A-B9CB-57351151BBD6}" type="datetimeFigureOut">
              <a:rPr lang="hr-HR" smtClean="0"/>
              <a:t>22.11.2010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DEF946-2579-46B6-9A40-D7E1B5AC8FED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C69F8A-571F-4B1A-B9CB-57351151BBD6}" type="datetimeFigureOut">
              <a:rPr lang="hr-HR" smtClean="0"/>
              <a:t>22.11.2010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DEF946-2579-46B6-9A40-D7E1B5AC8FED}" type="slidenum">
              <a:rPr lang="hr-HR" smtClean="0"/>
              <a:t>‹#›</a:t>
            </a:fld>
            <a:endParaRPr lang="hr-HR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C69F8A-571F-4B1A-B9CB-57351151BBD6}" type="datetimeFigureOut">
              <a:rPr lang="hr-HR" smtClean="0"/>
              <a:t>22.11.2010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DEF946-2579-46B6-9A40-D7E1B5AC8FED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8C69F8A-571F-4B1A-B9CB-57351151BBD6}" type="datetimeFigureOut">
              <a:rPr lang="hr-HR" smtClean="0"/>
              <a:t>22.11.2010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DEF946-2579-46B6-9A40-D7E1B5AC8FED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8C69F8A-571F-4B1A-B9CB-57351151BBD6}" type="datetimeFigureOut">
              <a:rPr lang="hr-HR" smtClean="0"/>
              <a:t>22.11.2010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ADEF946-2579-46B6-9A40-D7E1B5AC8FED}" type="slidenum">
              <a:rPr lang="hr-HR" smtClean="0"/>
              <a:t>‹#›</a:t>
            </a:fld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8C69F8A-571F-4B1A-B9CB-57351151BBD6}" type="datetimeFigureOut">
              <a:rPr lang="hr-HR" smtClean="0"/>
              <a:t>22.11.2010</a:t>
            </a:fld>
            <a:endParaRPr lang="hr-H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ADEF946-2579-46B6-9A40-D7E1B5AC8FED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988840"/>
            <a:ext cx="7772400" cy="2160240"/>
          </a:xfrm>
        </p:spPr>
        <p:txBody>
          <a:bodyPr>
            <a:noAutofit/>
          </a:bodyPr>
          <a:lstStyle/>
          <a:p>
            <a:r>
              <a:rPr lang="hr-HR" sz="2800" b="1" dirty="0" smtClean="0">
                <a:solidFill>
                  <a:schemeClr val="accent1"/>
                </a:solidFill>
                <a:effectLst/>
                <a:latin typeface="Times New Roman" pitchFamily="18" charset="0"/>
                <a:cs typeface="Times New Roman" pitchFamily="18" charset="0"/>
              </a:rPr>
              <a:t>EDUKACIJA I INFORMIRANJE KORISNIKA USLUGA O NOVOM NAČINU PRIKUPLJANJA I ODVOZA KOMUNALNOG OTPADA U GRADU OSIJEKU</a:t>
            </a:r>
            <a:endParaRPr lang="hr-HR" sz="2800" b="1" dirty="0">
              <a:solidFill>
                <a:schemeClr val="accent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49079"/>
            <a:ext cx="7232848" cy="880121"/>
          </a:xfrm>
        </p:spPr>
        <p:txBody>
          <a:bodyPr>
            <a:normAutofit/>
          </a:bodyPr>
          <a:lstStyle/>
          <a:p>
            <a:r>
              <a:rPr lang="hr-HR" sz="20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Autor:Tihana Škugor,prof.</a:t>
            </a:r>
          </a:p>
          <a:p>
            <a:r>
              <a:rPr lang="hr-HR" sz="20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Koautor:Stevo Anetić,ing.građ.</a:t>
            </a:r>
            <a:endParaRPr lang="hr-HR" sz="20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4176464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21724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0382929"/>
              </p:ext>
            </p:extLst>
          </p:nvPr>
        </p:nvGraphicFramePr>
        <p:xfrm>
          <a:off x="457200" y="1481138"/>
          <a:ext cx="8003232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1616"/>
                <a:gridCol w="4001616"/>
              </a:tblGrid>
              <a:tr h="370840">
                <a:tc>
                  <a:txBody>
                    <a:bodyPr/>
                    <a:lstStyle/>
                    <a:p>
                      <a:r>
                        <a:rPr lang="hr-HR" dirty="0" smtClean="0">
                          <a:latin typeface="Times New Roman" pitchFamily="18" charset="0"/>
                          <a:cs typeface="Times New Roman" pitchFamily="18" charset="0"/>
                        </a:rPr>
                        <a:t>Mjesec</a:t>
                      </a:r>
                      <a:endParaRPr lang="hr-HR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>
                          <a:latin typeface="Times New Roman" pitchFamily="18" charset="0"/>
                          <a:cs typeface="Times New Roman" pitchFamily="18" charset="0"/>
                        </a:rPr>
                        <a:t>Prikupljena količina (kg)</a:t>
                      </a:r>
                      <a:endParaRPr lang="hr-HR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b="1" dirty="0" smtClean="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svibanj</a:t>
                      </a:r>
                      <a:endParaRPr lang="hr-HR" b="1" dirty="0">
                        <a:solidFill>
                          <a:schemeClr val="accent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b="1" dirty="0" smtClean="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6.140</a:t>
                      </a:r>
                      <a:endParaRPr lang="hr-HR" b="1" dirty="0">
                        <a:solidFill>
                          <a:schemeClr val="accent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b="1" dirty="0" smtClean="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lipanj</a:t>
                      </a:r>
                      <a:endParaRPr lang="hr-HR" b="1" dirty="0">
                        <a:solidFill>
                          <a:schemeClr val="accent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b="1" dirty="0" smtClean="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12.720</a:t>
                      </a:r>
                      <a:endParaRPr lang="hr-HR" b="1" dirty="0">
                        <a:solidFill>
                          <a:schemeClr val="accent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b="1" dirty="0" smtClean="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srpanj</a:t>
                      </a:r>
                      <a:endParaRPr lang="hr-HR" b="1" dirty="0">
                        <a:solidFill>
                          <a:schemeClr val="accent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b="1" dirty="0" smtClean="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20.520</a:t>
                      </a:r>
                      <a:endParaRPr lang="hr-HR" b="1" dirty="0">
                        <a:solidFill>
                          <a:schemeClr val="accent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b="1" dirty="0" smtClean="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kolovoz</a:t>
                      </a:r>
                      <a:endParaRPr lang="hr-HR" b="1" dirty="0">
                        <a:solidFill>
                          <a:schemeClr val="accent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b="1" dirty="0" smtClean="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22.360</a:t>
                      </a:r>
                      <a:endParaRPr lang="hr-HR" b="1" dirty="0">
                        <a:solidFill>
                          <a:schemeClr val="accent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b="1" dirty="0" smtClean="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rujan</a:t>
                      </a:r>
                      <a:endParaRPr lang="hr-HR" b="1" dirty="0">
                        <a:solidFill>
                          <a:schemeClr val="accent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b="1" dirty="0" smtClean="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22.820</a:t>
                      </a:r>
                      <a:endParaRPr lang="hr-HR" b="1" dirty="0">
                        <a:solidFill>
                          <a:schemeClr val="accent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b="1" dirty="0" smtClean="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listopad</a:t>
                      </a:r>
                      <a:endParaRPr lang="hr-HR" b="1" dirty="0">
                        <a:solidFill>
                          <a:schemeClr val="accent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b="1" dirty="0" smtClean="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20.120</a:t>
                      </a:r>
                      <a:endParaRPr lang="hr-HR" b="1" dirty="0">
                        <a:solidFill>
                          <a:schemeClr val="accent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Pilot projekt izdvojenog prikupljanja starog papira</a:t>
            </a:r>
            <a:endParaRPr lang="hr-HR" sz="3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6" descr="D:\Moji dokumenti\Dražen Aničić\PlavaKant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573016"/>
            <a:ext cx="2232248" cy="328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3116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2186837"/>
              </p:ext>
            </p:extLst>
          </p:nvPr>
        </p:nvGraphicFramePr>
        <p:xfrm>
          <a:off x="457200" y="2060849"/>
          <a:ext cx="8229599" cy="2304255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175657"/>
                <a:gridCol w="1175657"/>
                <a:gridCol w="1175657"/>
                <a:gridCol w="1175657"/>
                <a:gridCol w="1175657"/>
                <a:gridCol w="1175657"/>
                <a:gridCol w="1175657"/>
              </a:tblGrid>
              <a:tr h="768085">
                <a:tc>
                  <a:txBody>
                    <a:bodyPr/>
                    <a:lstStyle/>
                    <a:p>
                      <a:r>
                        <a:rPr lang="hr-H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GODINA</a:t>
                      </a:r>
                      <a:endParaRPr lang="hr-H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Svibanj</a:t>
                      </a:r>
                    </a:p>
                    <a:p>
                      <a:endParaRPr lang="hr-H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Lipanj</a:t>
                      </a:r>
                    </a:p>
                    <a:p>
                      <a:endParaRPr lang="hr-H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Srpanj</a:t>
                      </a:r>
                    </a:p>
                    <a:p>
                      <a:endParaRPr lang="hr-H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kolovoz</a:t>
                      </a:r>
                      <a:endParaRPr lang="hr-H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rujan</a:t>
                      </a:r>
                      <a:endParaRPr lang="hr-H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listopda</a:t>
                      </a:r>
                      <a:endParaRPr lang="hr-H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68085">
                <a:tc>
                  <a:txBody>
                    <a:bodyPr/>
                    <a:lstStyle/>
                    <a:p>
                      <a:r>
                        <a:rPr lang="hr-HR" sz="18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2009</a:t>
                      </a:r>
                      <a:endParaRPr lang="hr-HR" sz="1800" b="1" dirty="0">
                        <a:solidFill>
                          <a:schemeClr val="bg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8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2.932 t</a:t>
                      </a:r>
                    </a:p>
                    <a:p>
                      <a:endParaRPr lang="hr-HR" sz="1800" b="1" dirty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8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2.902t</a:t>
                      </a:r>
                    </a:p>
                    <a:p>
                      <a:endParaRPr lang="hr-HR" sz="1800" b="1" dirty="0">
                        <a:solidFill>
                          <a:schemeClr val="bg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8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3.260t</a:t>
                      </a:r>
                      <a:endParaRPr lang="hr-HR" sz="1800" b="1" dirty="0">
                        <a:solidFill>
                          <a:schemeClr val="bg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8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2.934t</a:t>
                      </a:r>
                      <a:endParaRPr lang="hr-HR" sz="1800" b="1" dirty="0">
                        <a:solidFill>
                          <a:schemeClr val="bg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8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3.128t</a:t>
                      </a:r>
                      <a:endParaRPr lang="hr-HR" sz="1800" b="1" dirty="0">
                        <a:solidFill>
                          <a:schemeClr val="bg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8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3.253t</a:t>
                      </a:r>
                      <a:endParaRPr lang="hr-HR" sz="1800" b="1" dirty="0">
                        <a:solidFill>
                          <a:schemeClr val="bg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68085">
                <a:tc>
                  <a:txBody>
                    <a:bodyPr/>
                    <a:lstStyle/>
                    <a:p>
                      <a:r>
                        <a:rPr lang="hr-HR" sz="18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2010</a:t>
                      </a:r>
                      <a:endParaRPr lang="hr-HR" sz="1800" b="1" dirty="0">
                        <a:solidFill>
                          <a:schemeClr val="bg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8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2.678t</a:t>
                      </a:r>
                      <a:endParaRPr lang="hr-HR" sz="1800" b="1" dirty="0">
                        <a:solidFill>
                          <a:schemeClr val="bg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8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2.534t</a:t>
                      </a:r>
                      <a:endParaRPr lang="hr-HR" sz="1800" b="1" dirty="0">
                        <a:solidFill>
                          <a:schemeClr val="bg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8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2.661t</a:t>
                      </a:r>
                      <a:endParaRPr lang="hr-HR" sz="1800" b="1" dirty="0">
                        <a:solidFill>
                          <a:schemeClr val="bg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8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2.521t</a:t>
                      </a:r>
                      <a:endParaRPr lang="hr-HR" sz="1800" b="1" dirty="0">
                        <a:solidFill>
                          <a:schemeClr val="bg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8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2.673t</a:t>
                      </a:r>
                      <a:endParaRPr lang="hr-HR" sz="1800" b="1" dirty="0">
                        <a:solidFill>
                          <a:schemeClr val="bg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8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2.585t</a:t>
                      </a:r>
                      <a:endParaRPr lang="hr-HR" sz="1800" b="1" dirty="0">
                        <a:solidFill>
                          <a:schemeClr val="bg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43000"/>
          </a:xfrm>
        </p:spPr>
        <p:txBody>
          <a:bodyPr>
            <a:noAutofit/>
          </a:bodyPr>
          <a:lstStyle/>
          <a:p>
            <a:r>
              <a:rPr lang="hr-HR" sz="2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UKUPNA KOLIČINA KOMUNALNOG OTPADA PRIKUPLJENA I ODLOŽENA NA ODLAGALIŠTU LONČARICA VELIKA</a:t>
            </a:r>
            <a:endParaRPr lang="hr-HR" sz="2800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3998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5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Borba cvijeća protiv smeća</a:t>
            </a:r>
            <a:endParaRPr lang="hr-HR" sz="54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SANIRANO U 2009/2010</a:t>
            </a:r>
            <a:endParaRPr lang="hr-H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33.263m³ </a:t>
            </a:r>
            <a:endParaRPr lang="hr-HR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8" y="2100461"/>
            <a:ext cx="4040187" cy="3030140"/>
          </a:xfrm>
        </p:spPr>
      </p:pic>
      <p:pic>
        <p:nvPicPr>
          <p:cNvPr id="13" name="Content Placeholder 12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132856"/>
            <a:ext cx="4041775" cy="3024336"/>
          </a:xfrm>
        </p:spPr>
      </p:pic>
    </p:spTree>
    <p:extLst>
      <p:ext uri="{BB962C8B-B14F-4D97-AF65-F5344CB8AC3E}">
        <p14:creationId xmlns:p14="http://schemas.microsoft.com/office/powerpoint/2010/main" val="3957329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80920" cy="1143000"/>
          </a:xfrm>
        </p:spPr>
        <p:txBody>
          <a:bodyPr>
            <a:normAutofit fontScale="90000"/>
          </a:bodyPr>
          <a:lstStyle/>
          <a:p>
            <a:r>
              <a:rPr lang="hr-HR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Obnavljanje i sanacija postojećih eko otoka u gradu Osijeku</a:t>
            </a:r>
            <a:endParaRPr lang="hr-HR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sz="2200" dirty="0" smtClean="0">
                <a:latin typeface="Times New Roman" pitchFamily="18" charset="0"/>
                <a:cs typeface="Times New Roman" pitchFamily="18" charset="0"/>
              </a:rPr>
              <a:t>Obnovljeno i sanirano u I. fazi:</a:t>
            </a:r>
            <a:endParaRPr lang="hr-HR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2800" dirty="0" smtClean="0">
                <a:latin typeface="Times New Roman" pitchFamily="18" charset="0"/>
                <a:cs typeface="Times New Roman" pitchFamily="18" charset="0"/>
              </a:rPr>
              <a:t>60 eko-otoka</a:t>
            </a:r>
            <a:endParaRPr lang="hr-HR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Content Placeholder 15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1899841"/>
            <a:ext cx="4041775" cy="3031331"/>
          </a:xfrm>
        </p:spPr>
      </p:pic>
      <p:pic>
        <p:nvPicPr>
          <p:cNvPr id="15" name="Content Placeholder 14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00436"/>
            <a:ext cx="4040188" cy="3030141"/>
          </a:xfrm>
        </p:spPr>
      </p:pic>
    </p:spTree>
    <p:extLst>
      <p:ext uri="{BB962C8B-B14F-4D97-AF65-F5344CB8AC3E}">
        <p14:creationId xmlns:p14="http://schemas.microsoft.com/office/powerpoint/2010/main" val="1503289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Edukativni letak</a:t>
            </a:r>
            <a:endParaRPr lang="hr-HR" sz="44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>
          <a:xfrm>
            <a:off x="457200" y="5805264"/>
            <a:ext cx="4040188" cy="366936"/>
          </a:xfrm>
        </p:spPr>
        <p:txBody>
          <a:bodyPr>
            <a:normAutofit fontScale="92500" lnSpcReduction="20000"/>
          </a:bodyPr>
          <a:lstStyle/>
          <a:p>
            <a:endParaRPr lang="hr-HR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half" idx="3"/>
          </p:nvPr>
        </p:nvSpPr>
        <p:spPr>
          <a:xfrm>
            <a:off x="4645026" y="5805264"/>
            <a:ext cx="4041775" cy="366936"/>
          </a:xfrm>
        </p:spPr>
        <p:txBody>
          <a:bodyPr>
            <a:normAutofit fontScale="92500" lnSpcReduction="20000"/>
          </a:bodyPr>
          <a:lstStyle/>
          <a:p>
            <a:endParaRPr lang="hr-HR" dirty="0"/>
          </a:p>
        </p:txBody>
      </p:sp>
      <p:pic>
        <p:nvPicPr>
          <p:cNvPr id="16" name="Content Placeholder 15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44" y="1444625"/>
            <a:ext cx="3845900" cy="3941763"/>
          </a:xfrm>
        </p:spPr>
      </p:pic>
      <p:pic>
        <p:nvPicPr>
          <p:cNvPr id="17" name="Content Placeholder 16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990" y="1444625"/>
            <a:ext cx="3863844" cy="3941763"/>
          </a:xfrm>
        </p:spPr>
      </p:pic>
    </p:spTree>
    <p:extLst>
      <p:ext uri="{BB962C8B-B14F-4D97-AF65-F5344CB8AC3E}">
        <p14:creationId xmlns:p14="http://schemas.microsoft.com/office/powerpoint/2010/main" val="1051340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4464496"/>
          </a:xfrm>
        </p:spPr>
        <p:txBody>
          <a:bodyPr>
            <a:normAutofit/>
          </a:bodyPr>
          <a:lstStyle/>
          <a:p>
            <a:pPr algn="ctr"/>
            <a:r>
              <a:rPr lang="hr-HR" sz="6000" dirty="0" smtClean="0">
                <a:solidFill>
                  <a:srgbClr val="92D050"/>
                </a:solidFill>
                <a:latin typeface="Bodoni MT Black" pitchFamily="18" charset="0"/>
              </a:rPr>
              <a:t>BESPLATNI INFO TELEFON</a:t>
            </a:r>
            <a:r>
              <a:rPr lang="hr-HR" sz="6000" dirty="0">
                <a:solidFill>
                  <a:srgbClr val="92D050"/>
                </a:solidFill>
                <a:latin typeface="Bodoni MT Black" pitchFamily="18" charset="0"/>
              </a:rPr>
              <a:t/>
            </a:r>
            <a:br>
              <a:rPr lang="hr-HR" sz="6000" dirty="0">
                <a:solidFill>
                  <a:srgbClr val="92D050"/>
                </a:solidFill>
                <a:latin typeface="Bodoni MT Black" pitchFamily="18" charset="0"/>
              </a:rPr>
            </a:br>
            <a:r>
              <a:rPr lang="hr-HR" sz="6000" dirty="0" smtClean="0">
                <a:solidFill>
                  <a:srgbClr val="92D050"/>
                </a:solidFill>
                <a:latin typeface="Bodoni MT Black" pitchFamily="18" charset="0"/>
              </a:rPr>
              <a:t>0800 200 025</a:t>
            </a:r>
            <a:br>
              <a:rPr lang="hr-HR" sz="6000" dirty="0" smtClean="0">
                <a:solidFill>
                  <a:srgbClr val="92D050"/>
                </a:solidFill>
                <a:latin typeface="Bodoni MT Black" pitchFamily="18" charset="0"/>
              </a:rPr>
            </a:br>
            <a:r>
              <a:rPr lang="hr-HR" sz="6000" dirty="0" smtClean="0">
                <a:solidFill>
                  <a:srgbClr val="92D050"/>
                </a:solidFill>
                <a:latin typeface="Bodoni MT Black" pitchFamily="18" charset="0"/>
              </a:rPr>
              <a:t>www.unikom.hr</a:t>
            </a:r>
            <a:endParaRPr lang="hr-HR" sz="6000" dirty="0">
              <a:solidFill>
                <a:srgbClr val="92D050"/>
              </a:solidFill>
              <a:latin typeface="Bodoni MT Black" pitchFamily="18" charset="0"/>
            </a:endParaRPr>
          </a:p>
        </p:txBody>
      </p:sp>
      <p:pic>
        <p:nvPicPr>
          <p:cNvPr id="9" name="Picture 5" descr="D:\Moji dokumenti\Slike na D\SLIKE\Uređaji\telefon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5013176"/>
            <a:ext cx="1739189" cy="1428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7620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412776"/>
            <a:ext cx="6034616" cy="45259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36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Sustavna edukacija vrtićke i školske populacije</a:t>
            </a:r>
            <a:endParaRPr lang="hr-HR" sz="36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0400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4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Posjet OŠ August Šenoa, Osijek Unikomu</a:t>
            </a:r>
            <a:endParaRPr lang="hr-HR" sz="44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00784"/>
            <a:ext cx="4040188" cy="3029444"/>
          </a:xfrm>
        </p:spPr>
      </p:pic>
      <p:pic>
        <p:nvPicPr>
          <p:cNvPr id="15" name="Content Placeholder 14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1899841"/>
            <a:ext cx="4041775" cy="3031331"/>
          </a:xfrm>
        </p:spPr>
      </p:pic>
    </p:spTree>
    <p:extLst>
      <p:ext uri="{BB962C8B-B14F-4D97-AF65-F5344CB8AC3E}">
        <p14:creationId xmlns:p14="http://schemas.microsoft.com/office/powerpoint/2010/main" val="345527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36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Kumstvo u programu Međunarodne Eko škole/vrtića</a:t>
            </a:r>
            <a:endParaRPr lang="hr-HR" sz="36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DV MAK, OSIJEK</a:t>
            </a:r>
            <a:endParaRPr lang="hr-HR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r>
              <a:rPr lang="hr-HR" sz="2000" b="1" dirty="0" smtClean="0">
                <a:latin typeface="Times New Roman" pitchFamily="18" charset="0"/>
                <a:cs typeface="Times New Roman" pitchFamily="18" charset="0"/>
              </a:rPr>
              <a:t>Svečano podizanje zelene zastave</a:t>
            </a:r>
            <a:endParaRPr lang="hr-HR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00436"/>
            <a:ext cx="4040188" cy="30301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Content Placeholder 14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751" y="1444625"/>
            <a:ext cx="2956322" cy="39417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217045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55576" y="274638"/>
            <a:ext cx="8208912" cy="1143000"/>
          </a:xfrm>
        </p:spPr>
        <p:txBody>
          <a:bodyPr>
            <a:noAutofit/>
          </a:bodyPr>
          <a:lstStyle/>
          <a:p>
            <a:r>
              <a:rPr lang="hr-HR" sz="36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Obilježavanje Dana planete Zemlja</a:t>
            </a:r>
            <a:br>
              <a:rPr lang="hr-HR" sz="36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hr-HR" sz="36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               22.travnja</a:t>
            </a:r>
            <a:endParaRPr lang="hr-HR" sz="36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2" y="1481138"/>
            <a:ext cx="6034616" cy="45259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74154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203622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5805264"/>
            <a:ext cx="4040188" cy="366936"/>
          </a:xfrm>
        </p:spPr>
        <p:txBody>
          <a:bodyPr>
            <a:normAutofit fontScale="92500" lnSpcReduction="20000"/>
          </a:bodyPr>
          <a:lstStyle/>
          <a:p>
            <a:endParaRPr lang="hr-HR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>
          <a:xfrm>
            <a:off x="4645026" y="5805264"/>
            <a:ext cx="4041775" cy="366936"/>
          </a:xfrm>
        </p:spPr>
        <p:txBody>
          <a:bodyPr>
            <a:normAutofit fontScale="92500" lnSpcReduction="20000"/>
          </a:bodyPr>
          <a:lstStyle/>
          <a:p>
            <a:endParaRPr lang="hr-HR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457200" y="260648"/>
            <a:ext cx="4040188" cy="6048672"/>
          </a:xfrm>
        </p:spPr>
        <p:txBody>
          <a:bodyPr>
            <a:normAutofit fontScale="25000" lnSpcReduction="20000"/>
          </a:bodyPr>
          <a:lstStyle/>
          <a:p>
            <a:pPr marL="109728" indent="0">
              <a:buNone/>
            </a:pPr>
            <a:r>
              <a:rPr lang="hr-HR" sz="7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DJELATNOST TVRTKE:</a:t>
            </a:r>
          </a:p>
          <a:p>
            <a:pPr marL="109728" indent="0">
              <a:buNone/>
            </a:pPr>
            <a:endParaRPr lang="hr-HR" sz="4200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hr-HR" sz="80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održavanje čistoće i odvoz komunalnog </a:t>
            </a:r>
            <a:r>
              <a:rPr lang="hr-HR" sz="8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otpada, te</a:t>
            </a:r>
            <a:r>
              <a:rPr lang="hr-HR" sz="80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hr-HR" sz="80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hr-HR" sz="80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odlaganje komunalnog </a:t>
            </a:r>
            <a:r>
              <a:rPr lang="hr-HR" sz="8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otpada</a:t>
            </a:r>
          </a:p>
          <a:p>
            <a:pPr marL="109728" indent="0">
              <a:buNone/>
            </a:pPr>
            <a:endParaRPr lang="hr-HR" sz="8000" b="1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hr-HR" sz="8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održavanje </a:t>
            </a:r>
            <a:r>
              <a:rPr lang="hr-HR" sz="80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čistoće javnih </a:t>
            </a:r>
            <a:r>
              <a:rPr lang="hr-HR" sz="8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površina</a:t>
            </a:r>
          </a:p>
          <a:p>
            <a:pPr marL="109728" indent="0">
              <a:buNone/>
            </a:pPr>
            <a:endParaRPr lang="hr-HR" sz="8000" b="1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hr-HR" sz="80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održavanje javnih zelenih </a:t>
            </a:r>
            <a:r>
              <a:rPr lang="hr-HR" sz="8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površina</a:t>
            </a:r>
          </a:p>
          <a:p>
            <a:pPr marL="109728" indent="0">
              <a:buNone/>
            </a:pPr>
            <a:endParaRPr lang="hr-HR" sz="8000" b="1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hr-HR" sz="80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održavanje nerazvrstanih cesta,pješačkih staza i zona, trgova, parkova i dječjih </a:t>
            </a:r>
            <a:r>
              <a:rPr lang="hr-HR" sz="8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igrališta</a:t>
            </a:r>
          </a:p>
          <a:p>
            <a:pPr marL="109728" indent="0">
              <a:buNone/>
            </a:pPr>
            <a:endParaRPr lang="hr-HR" sz="8000" b="1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hr-HR" sz="80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uzgoj ukrasnog </a:t>
            </a:r>
            <a:r>
              <a:rPr lang="hr-HR" sz="8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bilja</a:t>
            </a:r>
          </a:p>
          <a:p>
            <a:r>
              <a:rPr lang="hr-HR" sz="80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djelatnost </a:t>
            </a:r>
            <a:r>
              <a:rPr lang="hr-HR" sz="8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zooloških vrtova</a:t>
            </a:r>
          </a:p>
          <a:p>
            <a:endParaRPr lang="hr-HR" sz="2600" dirty="0">
              <a:solidFill>
                <a:schemeClr val="accent1"/>
              </a:solidFill>
            </a:endParaRPr>
          </a:p>
          <a:p>
            <a:pPr marL="109728" indent="0">
              <a:buNone/>
            </a:pPr>
            <a:r>
              <a:rPr lang="hr-HR" sz="2600" dirty="0">
                <a:solidFill>
                  <a:schemeClr val="accent1"/>
                </a:solidFill>
              </a:rPr>
              <a:t/>
            </a:r>
            <a:br>
              <a:rPr lang="hr-HR" sz="2600" dirty="0">
                <a:solidFill>
                  <a:schemeClr val="accent1"/>
                </a:solidFill>
              </a:rPr>
            </a:br>
            <a:r>
              <a:rPr lang="hr-HR" sz="2600" dirty="0">
                <a:solidFill>
                  <a:schemeClr val="accent1"/>
                </a:solidFill>
              </a:rPr>
              <a:t/>
            </a:r>
            <a:br>
              <a:rPr lang="hr-HR" sz="2600" dirty="0">
                <a:solidFill>
                  <a:schemeClr val="accent1"/>
                </a:solidFill>
              </a:rPr>
            </a:br>
            <a:r>
              <a:rPr lang="hr-HR" sz="2600" dirty="0">
                <a:solidFill>
                  <a:schemeClr val="accent1"/>
                </a:solidFill>
              </a:rPr>
              <a:t/>
            </a:r>
            <a:br>
              <a:rPr lang="hr-HR" sz="2600" dirty="0">
                <a:solidFill>
                  <a:schemeClr val="accent1"/>
                </a:solidFill>
              </a:rPr>
            </a:br>
            <a:r>
              <a:rPr lang="hr-HR" sz="2600" dirty="0">
                <a:solidFill>
                  <a:schemeClr val="accent1"/>
                </a:solidFill>
              </a:rPr>
              <a:t/>
            </a:r>
            <a:br>
              <a:rPr lang="hr-HR" sz="2600" dirty="0">
                <a:solidFill>
                  <a:schemeClr val="accent1"/>
                </a:solidFill>
              </a:rPr>
            </a:br>
            <a:r>
              <a:rPr lang="hr-HR" sz="2600" dirty="0">
                <a:solidFill>
                  <a:schemeClr val="accent1"/>
                </a:solidFill>
              </a:rPr>
              <a:t/>
            </a:r>
            <a:br>
              <a:rPr lang="hr-HR" sz="2600" dirty="0">
                <a:solidFill>
                  <a:schemeClr val="accent1"/>
                </a:solidFill>
              </a:rPr>
            </a:br>
            <a:r>
              <a:rPr lang="hr-HR" sz="1800" dirty="0">
                <a:solidFill>
                  <a:schemeClr val="accent1"/>
                </a:solidFill>
              </a:rPr>
              <a:t/>
            </a:r>
            <a:br>
              <a:rPr lang="hr-HR" sz="1800" dirty="0">
                <a:solidFill>
                  <a:schemeClr val="accent1"/>
                </a:solidFill>
              </a:rPr>
            </a:br>
            <a:endParaRPr lang="hr-HR" sz="1800" dirty="0" smtClean="0"/>
          </a:p>
          <a:p>
            <a:endParaRPr lang="hr-HR" sz="2900" dirty="0" smtClean="0"/>
          </a:p>
          <a:p>
            <a:endParaRPr lang="hr-HR" sz="2900" dirty="0"/>
          </a:p>
        </p:txBody>
      </p:sp>
      <p:pic>
        <p:nvPicPr>
          <p:cNvPr id="9" name="Content Placeholder 10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196752"/>
            <a:ext cx="3816424" cy="3600400"/>
          </a:xfrm>
        </p:spPr>
      </p:pic>
    </p:spTree>
    <p:extLst>
      <p:ext uri="{BB962C8B-B14F-4D97-AF65-F5344CB8AC3E}">
        <p14:creationId xmlns:p14="http://schemas.microsoft.com/office/powerpoint/2010/main" val="2186389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412776"/>
            <a:ext cx="6034616" cy="45259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Eko igra slaganja slike spremnika</a:t>
            </a:r>
            <a:endParaRPr lang="hr-HR" sz="40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104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2" y="1481138"/>
            <a:ext cx="6034616" cy="45259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Eko košarka</a:t>
            </a:r>
            <a:endParaRPr lang="hr-HR" sz="48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5872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2" y="1481138"/>
            <a:ext cx="6034616" cy="45259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Igra presvlačenja</a:t>
            </a:r>
            <a:endParaRPr lang="hr-HR" sz="44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640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2" y="1481138"/>
            <a:ext cx="6034616" cy="45259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Triciklijada</a:t>
            </a:r>
            <a:endParaRPr lang="hr-HR" sz="44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76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579296" cy="4525963"/>
          </a:xfrm>
        </p:spPr>
        <p:txBody>
          <a:bodyPr/>
          <a:lstStyle/>
          <a:p>
            <a:pPr algn="just"/>
            <a:r>
              <a:rPr lang="hr-HR" sz="28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Prikupljanje otpada u gradu Osijeku organizirano je prema trenutno najjednostavnijem modelu, koji nije zahtjevao dodatna ulaganja, a istovemeno zadovljava potrebe za uspješnom realizacijom</a:t>
            </a:r>
          </a:p>
          <a:p>
            <a:pPr marL="109728" indent="0" algn="just">
              <a:buNone/>
            </a:pPr>
            <a:endParaRPr lang="hr-HR" sz="2800" b="1" dirty="0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hr-HR" sz="28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Ulaganje u edukaciju i kontinuiranu promidžbu dugoročna je i isplativa investicija koja potiče na selekciju i iskorištavanje otpada, te u konačnici dovodi do smanjenja količine otpada odložene na odlagalištu</a:t>
            </a:r>
            <a:endParaRPr lang="hr-HR" sz="2800" b="1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NEKOLIKO RIJEČI ZA KRAJ:</a:t>
            </a:r>
            <a:endParaRPr lang="hr-HR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1594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738531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hr-HR" sz="72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ZAHVALJUJEM NA </a:t>
            </a:r>
          </a:p>
          <a:p>
            <a:pPr marL="109728" indent="0" algn="ctr">
              <a:buNone/>
            </a:pPr>
            <a:r>
              <a:rPr lang="hr-HR" sz="72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POZORNOSTI!</a:t>
            </a:r>
            <a:endParaRPr lang="hr-HR" sz="72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Black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72229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ISO 9001:2008</a:t>
            </a:r>
            <a:endParaRPr lang="hr-HR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hr-HR" dirty="0" smtClean="0"/>
              <a:t>ISO 14001:2004</a:t>
            </a:r>
            <a:endParaRPr lang="hr-HR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9" y="476673"/>
            <a:ext cx="3744416" cy="4909716"/>
          </a:xfrm>
        </p:spPr>
      </p:pic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9" y="476673"/>
            <a:ext cx="3528392" cy="4909716"/>
          </a:xfrm>
        </p:spPr>
      </p:pic>
    </p:spTree>
    <p:extLst>
      <p:ext uri="{BB962C8B-B14F-4D97-AF65-F5344CB8AC3E}">
        <p14:creationId xmlns:p14="http://schemas.microsoft.com/office/powerpoint/2010/main" val="139500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Skupljanje i zbrinjavanje otpada u gradu Osijeku</a:t>
            </a:r>
            <a:endParaRPr lang="hr-HR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8" name="Content Placeholder 7"/>
          <p:cNvSpPr>
            <a:spLocks noGrp="1"/>
          </p:cNvSpPr>
          <p:nvPr>
            <p:ph sz="quarter" idx="2"/>
          </p:nvPr>
        </p:nvSpPr>
        <p:spPr>
          <a:xfrm>
            <a:off x="457200" y="1700808"/>
            <a:ext cx="4040188" cy="3685249"/>
          </a:xfrm>
        </p:spPr>
        <p:txBody>
          <a:bodyPr>
            <a:normAutofit/>
          </a:bodyPr>
          <a:lstStyle/>
          <a:p>
            <a:r>
              <a:rPr lang="hr-HR" sz="2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45.000  domaćinstava </a:t>
            </a:r>
          </a:p>
          <a:p>
            <a:r>
              <a:rPr lang="hr-HR" sz="2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2.000 poslovnih korisnika</a:t>
            </a:r>
          </a:p>
          <a:p>
            <a:r>
              <a:rPr lang="hr-HR" sz="2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35.000 t otpada godišnje</a:t>
            </a:r>
          </a:p>
          <a:p>
            <a:r>
              <a:rPr lang="hr-HR" sz="2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odlagalište Lončarica Velika</a:t>
            </a:r>
            <a:endParaRPr lang="hr-HR" sz="28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844824"/>
            <a:ext cx="4041775" cy="3029567"/>
          </a:xfrm>
        </p:spPr>
      </p:pic>
    </p:spTree>
    <p:extLst>
      <p:ext uri="{BB962C8B-B14F-4D97-AF65-F5344CB8AC3E}">
        <p14:creationId xmlns:p14="http://schemas.microsoft.com/office/powerpoint/2010/main" val="1088185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hr-HR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Zakonom o otpadu (NN br.178/04,11/06,60/08,89/09)članak 17. navedenog Zakona propisuje se da se  troškovi gospodarenja otpadom obračunavaju prema kriteriju količine i svojstva otpada uz primjenu načela ‘’onečišćivač plaća’’.Kao kriterij količine mogu se primijeniti:volumen otpada, broj članova kućanstva ili jedinica mase </a:t>
            </a:r>
          </a:p>
          <a:p>
            <a:pPr marL="109728" indent="0">
              <a:buNone/>
            </a:pPr>
            <a:endParaRPr lang="hr-HR" sz="2400" b="1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hr-HR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Gradsko Vijeće Grada Osijeka na 6.sjednici održanoj 9.ožujka 2010.god. </a:t>
            </a:r>
            <a:r>
              <a:rPr lang="hr-HR" sz="2400" b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donijelo je </a:t>
            </a:r>
            <a:r>
              <a:rPr lang="hr-HR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Odluku o obvezatnom korištenju komunalne usluge održavanja čistoće, kojom je‘’volumen otpada’’ utvrđen za kriterij obračuna troškova gospodarenja otpadom</a:t>
            </a:r>
            <a:endParaRPr lang="hr-HR" sz="24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Primjena novog sustava prikupljanja i odvoza komunalnog otpada</a:t>
            </a:r>
            <a:endParaRPr lang="hr-HR" sz="3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3241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4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Tipske posude za skupljanje komunalnog otpada</a:t>
            </a:r>
            <a:endParaRPr lang="hr-HR" sz="44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844824"/>
            <a:ext cx="4040188" cy="3541233"/>
          </a:xfrm>
        </p:spPr>
        <p:txBody>
          <a:bodyPr>
            <a:normAutofit/>
          </a:bodyPr>
          <a:lstStyle/>
          <a:p>
            <a:r>
              <a:rPr lang="hr-HR" sz="2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plastične posude zapremine 60l,80l,120l,240l,1100l i PVC vrećice sa otisnutim logom Unikoma</a:t>
            </a:r>
          </a:p>
          <a:p>
            <a:pPr marL="109728" indent="0">
              <a:buNone/>
            </a:pPr>
            <a:endParaRPr lang="hr-HR" sz="2000" b="1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hr-HR" sz="2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metalne posude zapremine 5000l, 7000l, 15000l</a:t>
            </a:r>
          </a:p>
          <a:p>
            <a:pPr marL="109728" indent="0">
              <a:buNone/>
            </a:pPr>
            <a:endParaRPr lang="hr-HR" sz="2000" b="1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hr-HR" sz="2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ostale vrste spremnika za odvojeno skupljanje otpada</a:t>
            </a:r>
            <a:endParaRPr lang="hr-HR" sz="20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988840"/>
            <a:ext cx="4041775" cy="3032186"/>
          </a:xfrm>
        </p:spPr>
      </p:pic>
    </p:spTree>
    <p:extLst>
      <p:ext uri="{BB962C8B-B14F-4D97-AF65-F5344CB8AC3E}">
        <p14:creationId xmlns:p14="http://schemas.microsoft.com/office/powerpoint/2010/main" val="10154757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3665259"/>
              </p:ext>
            </p:extLst>
          </p:nvPr>
        </p:nvGraphicFramePr>
        <p:xfrm>
          <a:off x="457200" y="2420888"/>
          <a:ext cx="8229600" cy="2592288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1630499">
                <a:tc>
                  <a:txBody>
                    <a:bodyPr/>
                    <a:lstStyle/>
                    <a:p>
                      <a:r>
                        <a:rPr lang="hr-HR" dirty="0" smtClean="0">
                          <a:latin typeface="Times New Roman" pitchFamily="18" charset="0"/>
                          <a:cs typeface="Times New Roman" pitchFamily="18" charset="0"/>
                        </a:rPr>
                        <a:t>BROJ ČLANOVA KUĆANSTVA</a:t>
                      </a:r>
                      <a:endParaRPr lang="hr-HR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hr-HR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hr-HR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latin typeface="Times New Roman" pitchFamily="18" charset="0"/>
                          <a:cs typeface="Times New Roman" pitchFamily="18" charset="0"/>
                        </a:rPr>
                        <a:t>3-4</a:t>
                      </a:r>
                      <a:endParaRPr lang="hr-HR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latin typeface="Times New Roman" pitchFamily="18" charset="0"/>
                          <a:cs typeface="Times New Roman" pitchFamily="18" charset="0"/>
                        </a:rPr>
                        <a:t>5 i više</a:t>
                      </a:r>
                      <a:endParaRPr lang="hr-HR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961789">
                <a:tc>
                  <a:txBody>
                    <a:bodyPr/>
                    <a:lstStyle/>
                    <a:p>
                      <a:r>
                        <a:rPr lang="hr-HR" dirty="0" smtClean="0">
                          <a:latin typeface="Times New Roman" pitchFamily="18" charset="0"/>
                          <a:cs typeface="Times New Roman" pitchFamily="18" charset="0"/>
                        </a:rPr>
                        <a:t>VELIČINA POSUDE</a:t>
                      </a:r>
                    </a:p>
                    <a:p>
                      <a:r>
                        <a:rPr lang="hr-HR" dirty="0" smtClean="0">
                          <a:latin typeface="Times New Roman" pitchFamily="18" charset="0"/>
                          <a:cs typeface="Times New Roman" pitchFamily="18" charset="0"/>
                        </a:rPr>
                        <a:t>(l)</a:t>
                      </a:r>
                      <a:endParaRPr lang="hr-HR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lang="hr-HR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  <a:endParaRPr lang="hr-HR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latin typeface="Times New Roman" pitchFamily="18" charset="0"/>
                          <a:cs typeface="Times New Roman" pitchFamily="18" charset="0"/>
                        </a:rPr>
                        <a:t>120</a:t>
                      </a:r>
                      <a:endParaRPr lang="hr-HR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latin typeface="Times New Roman" pitchFamily="18" charset="0"/>
                          <a:cs typeface="Times New Roman" pitchFamily="18" charset="0"/>
                        </a:rPr>
                        <a:t>240</a:t>
                      </a:r>
                      <a:endParaRPr lang="hr-HR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Kriterij za odabir i zaduženje posuda za kućanstvo:</a:t>
            </a:r>
            <a:endParaRPr lang="hr-HR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857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6357616"/>
              </p:ext>
            </p:extLst>
          </p:nvPr>
        </p:nvGraphicFramePr>
        <p:xfrm>
          <a:off x="457200" y="1481139"/>
          <a:ext cx="8229600" cy="43961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5565">
                <a:tc>
                  <a:txBody>
                    <a:bodyPr/>
                    <a:lstStyle/>
                    <a:p>
                      <a:r>
                        <a:rPr lang="hr-HR" sz="1800" dirty="0" smtClean="0"/>
                        <a:t>VRSTA OTPADA</a:t>
                      </a:r>
                      <a:endParaRPr lang="hr-HR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r-HR" sz="1800" dirty="0" smtClean="0"/>
                        <a:t>ODVOZ</a:t>
                      </a:r>
                      <a:endParaRPr lang="hr-HR" sz="1800" dirty="0"/>
                    </a:p>
                  </a:txBody>
                  <a:tcPr anchor="ctr"/>
                </a:tc>
              </a:tr>
              <a:tr h="684986">
                <a:tc>
                  <a:txBody>
                    <a:bodyPr/>
                    <a:lstStyle/>
                    <a:p>
                      <a:r>
                        <a:rPr lang="hr-HR" sz="1800" b="1" dirty="0" smtClean="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Komunalni otpad</a:t>
                      </a:r>
                      <a:endParaRPr lang="hr-HR" sz="1800" b="1" dirty="0">
                        <a:solidFill>
                          <a:schemeClr val="accent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hr-HR" sz="1800" b="1" dirty="0" smtClean="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Odvoz 1x tjedno po rasporedu odvoza</a:t>
                      </a:r>
                      <a:endParaRPr lang="hr-HR" sz="1800" b="1" dirty="0">
                        <a:solidFill>
                          <a:schemeClr val="accent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7166">
                <a:tc>
                  <a:txBody>
                    <a:bodyPr/>
                    <a:lstStyle/>
                    <a:p>
                      <a:r>
                        <a:rPr lang="hr-HR" sz="1800" b="1" dirty="0" smtClean="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Glomazni otpad</a:t>
                      </a:r>
                      <a:endParaRPr lang="hr-HR" sz="1800" b="1" dirty="0">
                        <a:solidFill>
                          <a:schemeClr val="accent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hr-HR" sz="1800" b="1" dirty="0" smtClean="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Odvoz 2x godišnje</a:t>
                      </a:r>
                      <a:endParaRPr lang="hr-HR" sz="1800" b="1" dirty="0">
                        <a:solidFill>
                          <a:schemeClr val="accent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578446">
                <a:tc>
                  <a:txBody>
                    <a:bodyPr/>
                    <a:lstStyle/>
                    <a:p>
                      <a:r>
                        <a:rPr lang="hr-HR" sz="1800" b="1" dirty="0" smtClean="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Papirni otpad</a:t>
                      </a:r>
                      <a:endParaRPr lang="hr-HR" sz="1800" b="1" dirty="0">
                        <a:solidFill>
                          <a:schemeClr val="accent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hr-HR" sz="1800" b="1" dirty="0" smtClean="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Odvoz 1x mjesečno po rasporedu odvoza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hr-HR" sz="1800" b="1" dirty="0" smtClean="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Mogućnost vlastitog odvoza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hr-HR" sz="1800" b="1" dirty="0" smtClean="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Eko otoci ili reciklažno dvorište</a:t>
                      </a:r>
                    </a:p>
                    <a:p>
                      <a:endParaRPr lang="hr-HR" sz="1800" b="1" dirty="0">
                        <a:solidFill>
                          <a:schemeClr val="accent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84986">
                <a:tc>
                  <a:txBody>
                    <a:bodyPr/>
                    <a:lstStyle/>
                    <a:p>
                      <a:r>
                        <a:rPr lang="hr-HR" sz="1800" b="1" dirty="0" smtClean="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Elektronski otpad</a:t>
                      </a:r>
                      <a:endParaRPr lang="hr-HR" sz="1800" b="1" dirty="0">
                        <a:solidFill>
                          <a:schemeClr val="accent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hr-HR" sz="1800" b="1" dirty="0" smtClean="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Reciklažno dvorište ili pozivom na besplatni telefon</a:t>
                      </a:r>
                      <a:endParaRPr lang="hr-HR" sz="1800" b="1" dirty="0">
                        <a:solidFill>
                          <a:schemeClr val="accent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84986">
                <a:tc>
                  <a:txBody>
                    <a:bodyPr/>
                    <a:lstStyle/>
                    <a:p>
                      <a:r>
                        <a:rPr lang="hr-HR" sz="1800" b="1" dirty="0" smtClean="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Građevinski otpad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hr-HR" sz="1800" b="1" dirty="0" smtClean="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Mogućnost vlastitog odvoza na deponiju Sarvaš</a:t>
                      </a:r>
                      <a:endParaRPr lang="hr-HR" sz="1800" b="1" dirty="0">
                        <a:solidFill>
                          <a:schemeClr val="accent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Prikaz prikupljanja i odvoza otpada po vrstama:</a:t>
            </a:r>
            <a:endParaRPr lang="hr-HR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9938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6950643"/>
              </p:ext>
            </p:extLst>
          </p:nvPr>
        </p:nvGraphicFramePr>
        <p:xfrm>
          <a:off x="457200" y="1481138"/>
          <a:ext cx="8229600" cy="40360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510632">
                <a:tc>
                  <a:txBody>
                    <a:bodyPr/>
                    <a:lstStyle/>
                    <a:p>
                      <a:r>
                        <a:rPr lang="hr-HR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VRSTA OTPADA</a:t>
                      </a:r>
                      <a:endParaRPr lang="hr-HR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ODVOZ</a:t>
                      </a:r>
                      <a:endParaRPr lang="hr-HR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81365">
                <a:tc>
                  <a:txBody>
                    <a:bodyPr/>
                    <a:lstStyle/>
                    <a:p>
                      <a:r>
                        <a:rPr lang="hr-HR" sz="2000" b="1" dirty="0" smtClean="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Povratna MET, PET i staklena ambalaža </a:t>
                      </a:r>
                      <a:endParaRPr lang="hr-HR" sz="2000" b="1" dirty="0">
                        <a:solidFill>
                          <a:schemeClr val="accent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hr-HR" sz="2000" b="1" dirty="0" smtClean="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Mogućnost prodaje u trgovačkim centrima</a:t>
                      </a:r>
                      <a:endParaRPr lang="hr-HR" sz="2000" b="1" dirty="0">
                        <a:solidFill>
                          <a:schemeClr val="accent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81365">
                <a:tc>
                  <a:txBody>
                    <a:bodyPr/>
                    <a:lstStyle/>
                    <a:p>
                      <a:r>
                        <a:rPr lang="hr-HR" sz="2000" b="1" dirty="0" smtClean="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Ostala MET, PET, i staklena ambalaža</a:t>
                      </a:r>
                      <a:endParaRPr lang="hr-HR" sz="2000" b="1" dirty="0">
                        <a:solidFill>
                          <a:schemeClr val="accent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hr-HR" sz="2000" b="1" dirty="0" smtClean="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Eko otoci i reciklažno dvorište</a:t>
                      </a:r>
                      <a:endParaRPr lang="hr-HR" sz="2000" b="1" dirty="0">
                        <a:solidFill>
                          <a:schemeClr val="accent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81365">
                <a:tc>
                  <a:txBody>
                    <a:bodyPr/>
                    <a:lstStyle/>
                    <a:p>
                      <a:r>
                        <a:rPr lang="hr-HR" sz="2000" b="1" dirty="0" smtClean="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Zeleni otpad</a:t>
                      </a:r>
                      <a:endParaRPr lang="hr-HR" sz="2000" b="1" dirty="0">
                        <a:solidFill>
                          <a:schemeClr val="accent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hr-HR" sz="2000" b="1" dirty="0" smtClean="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Mogućnost vlastitog odvoza na kompostanu na Biljskoj cesti</a:t>
                      </a:r>
                      <a:endParaRPr lang="hr-HR" sz="2000" b="1" dirty="0">
                        <a:solidFill>
                          <a:schemeClr val="accent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81365">
                <a:tc>
                  <a:txBody>
                    <a:bodyPr/>
                    <a:lstStyle/>
                    <a:p>
                      <a:r>
                        <a:rPr lang="hr-HR" sz="2000" b="1" dirty="0" smtClean="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Ostali otpad</a:t>
                      </a:r>
                      <a:endParaRPr lang="hr-HR" sz="2000" b="1" dirty="0">
                        <a:solidFill>
                          <a:schemeClr val="accent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hr-HR" sz="2000" b="1" dirty="0" smtClean="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Mogućnost korištenja usluga Unikoma po posebnom cjeniku </a:t>
                      </a:r>
                      <a:endParaRPr lang="hr-HR" sz="2000" b="1" dirty="0">
                        <a:solidFill>
                          <a:schemeClr val="accent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904521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1030</TotalTime>
  <Words>500</Words>
  <Application>Microsoft Office PowerPoint</Application>
  <PresentationFormat>On-screen Show (4:3)</PresentationFormat>
  <Paragraphs>132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Concourse</vt:lpstr>
      <vt:lpstr>EDUKACIJA I INFORMIRANJE KORISNIKA USLUGA O NOVOM NAČINU PRIKUPLJANJA I ODVOZA KOMUNALNOG OTPADA U GRADU OSIJEKU</vt:lpstr>
      <vt:lpstr>PowerPoint Presentation</vt:lpstr>
      <vt:lpstr>PowerPoint Presentation</vt:lpstr>
      <vt:lpstr>Skupljanje i zbrinjavanje otpada u gradu Osijeku</vt:lpstr>
      <vt:lpstr>Primjena novog sustava prikupljanja i odvoza komunalnog otpada</vt:lpstr>
      <vt:lpstr>Tipske posude za skupljanje komunalnog otpada</vt:lpstr>
      <vt:lpstr>Kriterij za odabir i zaduženje posuda za kućanstvo:</vt:lpstr>
      <vt:lpstr>Prikaz prikupljanja i odvoza otpada po vrstama:</vt:lpstr>
      <vt:lpstr>PowerPoint Presentation</vt:lpstr>
      <vt:lpstr>Pilot projekt izdvojenog prikupljanja starog papira</vt:lpstr>
      <vt:lpstr>UKUPNA KOLIČINA KOMUNALNOG OTPADA PRIKUPLJENA I ODLOŽENA NA ODLAGALIŠTU LONČARICA VELIKA</vt:lpstr>
      <vt:lpstr>Borba cvijeća protiv smeća</vt:lpstr>
      <vt:lpstr>Obnavljanje i sanacija postojećih eko otoka u gradu Osijeku</vt:lpstr>
      <vt:lpstr>Edukativni letak</vt:lpstr>
      <vt:lpstr>BESPLATNI INFO TELEFON 0800 200 025 www.unikom.hr</vt:lpstr>
      <vt:lpstr>Sustavna edukacija vrtićke i školske populacije</vt:lpstr>
      <vt:lpstr>Posjet OŠ August Šenoa, Osijek Unikomu</vt:lpstr>
      <vt:lpstr>Kumstvo u programu Međunarodne Eko škole/vrtića</vt:lpstr>
      <vt:lpstr>Obilježavanje Dana planete Zemlja                     22.travnja</vt:lpstr>
      <vt:lpstr>Eko igra slaganja slike spremnika</vt:lpstr>
      <vt:lpstr>Eko košarka</vt:lpstr>
      <vt:lpstr>Igra presvlačenja</vt:lpstr>
      <vt:lpstr>Triciklijada</vt:lpstr>
      <vt:lpstr>NEKOLIKO RIJEČI ZA KRAJ: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EDUKACIJA I INFORMIRANJE KORISNIKA USLUGA O NOVOM NAČINU PRIKUPLJANJA I ODVOZA KOMUNALNOG OTPADA U GRADU OSIJEKU</dc:title>
  <dc:creator>Tihana Škugor</dc:creator>
  <cp:lastModifiedBy>Tihana Škugor</cp:lastModifiedBy>
  <cp:revision>54</cp:revision>
  <dcterms:created xsi:type="dcterms:W3CDTF">2010-11-15T07:27:56Z</dcterms:created>
  <dcterms:modified xsi:type="dcterms:W3CDTF">2010-11-22T08:02:03Z</dcterms:modified>
</cp:coreProperties>
</file>